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3"/>
  </p:notesMasterIdLst>
  <p:sldIdLst>
    <p:sldId id="260" r:id="rId2"/>
    <p:sldId id="408" r:id="rId3"/>
    <p:sldId id="410" r:id="rId4"/>
    <p:sldId id="411" r:id="rId5"/>
    <p:sldId id="407" r:id="rId6"/>
    <p:sldId id="406" r:id="rId7"/>
    <p:sldId id="417" r:id="rId8"/>
    <p:sldId id="416" r:id="rId9"/>
    <p:sldId id="413" r:id="rId10"/>
    <p:sldId id="415" r:id="rId11"/>
    <p:sldId id="414" r:id="rId12"/>
    <p:sldId id="418" r:id="rId13"/>
    <p:sldId id="419" r:id="rId14"/>
    <p:sldId id="412" r:id="rId15"/>
    <p:sldId id="421" r:id="rId16"/>
    <p:sldId id="424" r:id="rId17"/>
    <p:sldId id="425" r:id="rId18"/>
    <p:sldId id="422" r:id="rId19"/>
    <p:sldId id="423" r:id="rId20"/>
    <p:sldId id="426" r:id="rId21"/>
    <p:sldId id="404"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AD13AD"/>
    <a:srgbClr val="492570"/>
    <a:srgbClr val="ED94E8"/>
    <a:srgbClr val="EA3EEA"/>
    <a:srgbClr val="893BC3"/>
    <a:srgbClr val="B0D696"/>
    <a:srgbClr val="4C7430"/>
    <a:srgbClr val="68A240"/>
    <a:srgbClr val="5E923A"/>
    <a:srgbClr val="5583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77" autoAdjust="0"/>
    <p:restoredTop sz="96763" autoAdjust="0"/>
  </p:normalViewPr>
  <p:slideViewPr>
    <p:cSldViewPr snapToGrid="0" showGuides="1">
      <p:cViewPr varScale="1">
        <p:scale>
          <a:sx n="160" d="100"/>
          <a:sy n="160" d="100"/>
        </p:scale>
        <p:origin x="856" y="184"/>
      </p:cViewPr>
      <p:guideLst>
        <p:guide orient="horz" pos="2160"/>
        <p:guide pos="3840"/>
        <p:guide orient="horz" pos="1457"/>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A11B2-0B62-4C80-A09E-BDD2BAE80BB5}" type="datetimeFigureOut">
              <a:rPr kumimoji="1" lang="ja-JP" altLang="en-US" smtClean="0"/>
              <a:t>2023/6/22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A06E5-97F4-41C5-B637-34251F24F027}" type="slidenum">
              <a:rPr kumimoji="1" lang="ja-JP" altLang="en-US" smtClean="0"/>
              <a:t>‹#›</a:t>
            </a:fld>
            <a:endParaRPr kumimoji="1" lang="ja-JP" altLang="en-US"/>
          </a:p>
        </p:txBody>
      </p:sp>
    </p:spTree>
    <p:extLst>
      <p:ext uri="{BB962C8B-B14F-4D97-AF65-F5344CB8AC3E}">
        <p14:creationId xmlns:p14="http://schemas.microsoft.com/office/powerpoint/2010/main" val="20232418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8DA06E5-97F4-41C5-B637-34251F24F027}" type="slidenum">
              <a:rPr kumimoji="1" lang="ja-JP" altLang="en-US" smtClean="0"/>
              <a:t>0</a:t>
            </a:fld>
            <a:endParaRPr kumimoji="1" lang="ja-JP" altLang="en-US"/>
          </a:p>
        </p:txBody>
      </p:sp>
    </p:spTree>
    <p:extLst>
      <p:ext uri="{BB962C8B-B14F-4D97-AF65-F5344CB8AC3E}">
        <p14:creationId xmlns:p14="http://schemas.microsoft.com/office/powerpoint/2010/main" val="2399845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1"/>
      </p:bgRef>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477981C-AB9D-4FC3-AE2F-815F6E9974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12" name="テキスト プレースホルダー 11">
            <a:extLst>
              <a:ext uri="{FF2B5EF4-FFF2-40B4-BE49-F238E27FC236}">
                <a16:creationId xmlns:a16="http://schemas.microsoft.com/office/drawing/2014/main" id="{7F2C242D-E74C-4BAC-A1B7-93AE5288AC80}"/>
              </a:ext>
            </a:extLst>
          </p:cNvPr>
          <p:cNvSpPr>
            <a:spLocks noGrp="1"/>
          </p:cNvSpPr>
          <p:nvPr>
            <p:ph type="body" sz="quarter" idx="10" hasCustomPrompt="1"/>
          </p:nvPr>
        </p:nvSpPr>
        <p:spPr bwMode="gray">
          <a:xfrm>
            <a:off x="-1186" y="2350486"/>
            <a:ext cx="12189629" cy="400050"/>
          </a:xfrm>
        </p:spPr>
        <p:txBody>
          <a:bodyPr>
            <a:normAutofit/>
          </a:bodyPr>
          <a:lstStyle>
            <a:lvl1pPr marL="0" indent="0" algn="ctr">
              <a:buFontTx/>
              <a:buNone/>
              <a:defRPr sz="2000">
                <a:solidFill>
                  <a:schemeClr val="bg1"/>
                </a:solidFill>
              </a:defRPr>
            </a:lvl1pPr>
            <a:lvl2pPr marL="457200" indent="0">
              <a:buNone/>
              <a:defRPr/>
            </a:lvl2pPr>
          </a:lstStyle>
          <a:p>
            <a:pPr lvl="0"/>
            <a:r>
              <a:rPr kumimoji="1" lang="ja-JP" altLang="en-US" dirty="0"/>
              <a:t>この文章はダミーで、文字の量を把握する為のものです</a:t>
            </a:r>
          </a:p>
        </p:txBody>
      </p:sp>
      <p:sp>
        <p:nvSpPr>
          <p:cNvPr id="14" name="テキスト プレースホルダー 13">
            <a:extLst>
              <a:ext uri="{FF2B5EF4-FFF2-40B4-BE49-F238E27FC236}">
                <a16:creationId xmlns:a16="http://schemas.microsoft.com/office/drawing/2014/main" id="{C0DBE92F-85C4-4D3C-A587-499586B299A8}"/>
              </a:ext>
            </a:extLst>
          </p:cNvPr>
          <p:cNvSpPr>
            <a:spLocks noGrp="1"/>
          </p:cNvSpPr>
          <p:nvPr>
            <p:ph type="body" sz="quarter" idx="11" hasCustomPrompt="1"/>
          </p:nvPr>
        </p:nvSpPr>
        <p:spPr bwMode="gray">
          <a:xfrm>
            <a:off x="0" y="2779790"/>
            <a:ext cx="12188443" cy="649209"/>
          </a:xfrm>
        </p:spPr>
        <p:txBody>
          <a:bodyPr>
            <a:noAutofit/>
          </a:bodyPr>
          <a:lstStyle>
            <a:lvl1pPr marL="0" indent="0" algn="ctr">
              <a:buNone/>
              <a:defRPr sz="4000" b="1">
                <a:solidFill>
                  <a:schemeClr val="bg1"/>
                </a:solidFill>
              </a:defRPr>
            </a:lvl1pPr>
          </a:lstStyle>
          <a:p>
            <a:pPr lvl="0"/>
            <a:r>
              <a:rPr kumimoji="1" lang="ja-JP" altLang="en-US" dirty="0"/>
              <a:t>ここにスライドのタイトルが入ります</a:t>
            </a:r>
          </a:p>
        </p:txBody>
      </p:sp>
    </p:spTree>
    <p:extLst>
      <p:ext uri="{BB962C8B-B14F-4D97-AF65-F5344CB8AC3E}">
        <p14:creationId xmlns:p14="http://schemas.microsoft.com/office/powerpoint/2010/main" val="6015088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17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詳細コンテンツ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AE99CEF-CD27-487F-9C28-14D1B8512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2" name="タイトル 1">
            <a:extLst>
              <a:ext uri="{FF2B5EF4-FFF2-40B4-BE49-F238E27FC236}">
                <a16:creationId xmlns:a16="http://schemas.microsoft.com/office/drawing/2014/main" id="{5B333679-2EC7-48D7-AC8A-4686BE9770AF}"/>
              </a:ext>
            </a:extLst>
          </p:cNvPr>
          <p:cNvSpPr>
            <a:spLocks noGrp="1"/>
          </p:cNvSpPr>
          <p:nvPr>
            <p:ph type="title" hasCustomPrompt="1"/>
          </p:nvPr>
        </p:nvSpPr>
        <p:spPr>
          <a:xfrm>
            <a:off x="402772" y="223611"/>
            <a:ext cx="10515600" cy="689202"/>
          </a:xfrm>
        </p:spPr>
        <p:txBody>
          <a:bodyPr>
            <a:normAutofit/>
          </a:bodyPr>
          <a:lstStyle>
            <a:lvl1pPr>
              <a:defRPr sz="3200" b="1">
                <a:latin typeface="+mn-ea"/>
                <a:ea typeface="+mn-ea"/>
              </a:defRPr>
            </a:lvl1pPr>
          </a:lstStyle>
          <a:p>
            <a:r>
              <a:rPr kumimoji="1" lang="ja-JP" altLang="en-US" dirty="0"/>
              <a:t>ここにシートの見出しテキストが入ります</a:t>
            </a:r>
          </a:p>
        </p:txBody>
      </p:sp>
      <p:sp>
        <p:nvSpPr>
          <p:cNvPr id="3" name="コンテンツ プレースホルダー 2">
            <a:extLst>
              <a:ext uri="{FF2B5EF4-FFF2-40B4-BE49-F238E27FC236}">
                <a16:creationId xmlns:a16="http://schemas.microsoft.com/office/drawing/2014/main" id="{E5966E60-2634-4D19-ADA0-648DF777DD2A}"/>
              </a:ext>
            </a:extLst>
          </p:cNvPr>
          <p:cNvSpPr>
            <a:spLocks noGrp="1"/>
          </p:cNvSpPr>
          <p:nvPr>
            <p:ph idx="1" hasCustomPrompt="1"/>
          </p:nvPr>
        </p:nvSpPr>
        <p:spPr>
          <a:xfrm>
            <a:off x="404813" y="1458912"/>
            <a:ext cx="10515600" cy="4351338"/>
          </a:xfrm>
        </p:spPr>
        <p:txBody>
          <a:bodyPr>
            <a:normAutofit/>
          </a:bodyPr>
          <a:lstStyle>
            <a:lvl1pPr marL="0" indent="0">
              <a:buNone/>
              <a:defRPr sz="2000"/>
            </a:lvl1pPr>
          </a:lstStyle>
          <a:p>
            <a:pPr lvl="0"/>
            <a:r>
              <a:rPr kumimoji="1" lang="ja-JP" altLang="en-US" dirty="0"/>
              <a:t>この文章はダミーで、文字の量やサイズを把握する為のものです。</a:t>
            </a:r>
          </a:p>
          <a:p>
            <a:pPr lvl="0"/>
            <a:r>
              <a:rPr kumimoji="1" lang="ja-JP" altLang="en-US" dirty="0"/>
              <a:t>この文章はダミーで、文字の量やサイズを</a:t>
            </a:r>
          </a:p>
          <a:p>
            <a:pPr lvl="0"/>
            <a:r>
              <a:rPr kumimoji="1" lang="ja-JP" altLang="en-US" dirty="0"/>
              <a:t>把握する為のものです。</a:t>
            </a:r>
          </a:p>
          <a:p>
            <a:pPr lvl="0"/>
            <a:r>
              <a:rPr kumimoji="1" lang="ja-JP" altLang="en-US" dirty="0"/>
              <a:t>この文章はダミーで、文字の量やサイズを把握する為のものです。</a:t>
            </a:r>
            <a:endParaRPr kumimoji="1" lang="en-US" altLang="ja-JP" dirty="0"/>
          </a:p>
          <a:p>
            <a:pPr lvl="0"/>
            <a:r>
              <a:rPr kumimoji="1" lang="ja-JP" altLang="en-US" dirty="0"/>
              <a:t>この文章はダミーで、文字の量やサイズを</a:t>
            </a:r>
          </a:p>
          <a:p>
            <a:pPr lvl="0"/>
            <a:r>
              <a:rPr kumimoji="1" lang="ja-JP" altLang="en-US" dirty="0"/>
              <a:t>把握する為のものです。</a:t>
            </a:r>
            <a:endParaRPr kumimoji="1" lang="en-US" altLang="ja-JP" dirty="0"/>
          </a:p>
          <a:p>
            <a:pPr lvl="0"/>
            <a:r>
              <a:rPr kumimoji="1" lang="ja-JP" altLang="en-US" dirty="0"/>
              <a:t>この文章はダミーで、</a:t>
            </a:r>
          </a:p>
          <a:p>
            <a:pPr lvl="0"/>
            <a:r>
              <a:rPr kumimoji="1" lang="ja-JP" altLang="en-US" dirty="0"/>
              <a:t>文字の量やサイズを把握する為のものです。</a:t>
            </a:r>
          </a:p>
        </p:txBody>
      </p:sp>
      <p:sp>
        <p:nvSpPr>
          <p:cNvPr id="6" name="スライド番号プレースホルダー 5">
            <a:extLst>
              <a:ext uri="{FF2B5EF4-FFF2-40B4-BE49-F238E27FC236}">
                <a16:creationId xmlns:a16="http://schemas.microsoft.com/office/drawing/2014/main" id="{CF119B9B-8930-486D-8E37-DCBBC28932E3}"/>
              </a:ext>
            </a:extLst>
          </p:cNvPr>
          <p:cNvSpPr>
            <a:spLocks noGrp="1"/>
          </p:cNvSpPr>
          <p:nvPr>
            <p:ph type="sldNum" sz="quarter" idx="12"/>
          </p:nvPr>
        </p:nvSpPr>
        <p:spPr>
          <a:xfrm>
            <a:off x="9113838" y="6309995"/>
            <a:ext cx="2743200" cy="365125"/>
          </a:xfrm>
          <a:prstGeom prst="rect">
            <a:avLst/>
          </a:prstGeom>
        </p:spPr>
        <p:txBody>
          <a:bodyPr/>
          <a:lstStyle>
            <a:lvl1pPr>
              <a:defRPr>
                <a:solidFill>
                  <a:srgbClr val="DFE2E5"/>
                </a:solidFill>
              </a:defRPr>
            </a:lvl1pPr>
          </a:lstStyle>
          <a:p>
            <a:fld id="{EA186DA1-7BBC-48CD-AFEA-382D600FF102}" type="slidenum">
              <a:rPr lang="ja-JP" altLang="en-US" smtClean="0"/>
              <a:pPr/>
              <a:t>‹#›</a:t>
            </a:fld>
            <a:endParaRPr lang="ja-JP" altLang="en-US" dirty="0"/>
          </a:p>
        </p:txBody>
      </p:sp>
      <p:pic>
        <p:nvPicPr>
          <p:cNvPr id="10" name="図 9">
            <a:extLst>
              <a:ext uri="{FF2B5EF4-FFF2-40B4-BE49-F238E27FC236}">
                <a16:creationId xmlns:a16="http://schemas.microsoft.com/office/drawing/2014/main" id="{2DAA1D73-1C13-4072-9DE4-E76966C604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1219" y="6309995"/>
            <a:ext cx="3227832" cy="365760"/>
          </a:xfrm>
          <a:prstGeom prst="rect">
            <a:avLst/>
          </a:prstGeom>
        </p:spPr>
      </p:pic>
    </p:spTree>
    <p:extLst>
      <p:ext uri="{BB962C8B-B14F-4D97-AF65-F5344CB8AC3E}">
        <p14:creationId xmlns:p14="http://schemas.microsoft.com/office/powerpoint/2010/main" val="4185316563"/>
      </p:ext>
    </p:extLst>
  </p:cSld>
  <p:clrMapOvr>
    <a:masterClrMapping/>
  </p:clrMapOvr>
  <p:extLst>
    <p:ext uri="{DCECCB84-F9BA-43D5-87BE-67443E8EF086}">
      <p15:sldGuideLst xmlns:p15="http://schemas.microsoft.com/office/powerpoint/2012/main">
        <p15:guide id="1" pos="6879" userDrawn="1">
          <p15:clr>
            <a:srgbClr val="FBAE40"/>
          </p15:clr>
        </p15:guide>
        <p15:guide id="2" pos="234" userDrawn="1">
          <p15:clr>
            <a:srgbClr val="FBAE40"/>
          </p15:clr>
        </p15:guide>
        <p15:guide id="3" pos="7469" userDrawn="1">
          <p15:clr>
            <a:srgbClr val="FBAE40"/>
          </p15:clr>
        </p15:guide>
        <p15:guide id="4" orient="horz" pos="3974" userDrawn="1">
          <p15:clr>
            <a:srgbClr val="FBAE40"/>
          </p15:clr>
        </p15:guide>
        <p15:guide id="5" orient="horz" pos="420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詳細コンテンツ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AE99CEF-CD27-487F-9C28-14D1B8512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2" name="タイトル 1">
            <a:extLst>
              <a:ext uri="{FF2B5EF4-FFF2-40B4-BE49-F238E27FC236}">
                <a16:creationId xmlns:a16="http://schemas.microsoft.com/office/drawing/2014/main" id="{5B333679-2EC7-48D7-AC8A-4686BE9770AF}"/>
              </a:ext>
            </a:extLst>
          </p:cNvPr>
          <p:cNvSpPr>
            <a:spLocks noGrp="1"/>
          </p:cNvSpPr>
          <p:nvPr>
            <p:ph type="title" hasCustomPrompt="1"/>
          </p:nvPr>
        </p:nvSpPr>
        <p:spPr>
          <a:xfrm>
            <a:off x="402772" y="223611"/>
            <a:ext cx="10515600" cy="689202"/>
          </a:xfrm>
        </p:spPr>
        <p:txBody>
          <a:bodyPr>
            <a:normAutofit/>
          </a:bodyPr>
          <a:lstStyle>
            <a:lvl1pPr>
              <a:defRPr sz="3200" b="1">
                <a:latin typeface="+mn-ea"/>
                <a:ea typeface="+mn-ea"/>
              </a:defRPr>
            </a:lvl1pPr>
          </a:lstStyle>
          <a:p>
            <a:r>
              <a:rPr kumimoji="1" lang="ja-JP" altLang="en-US" dirty="0"/>
              <a:t>ここにシートの見出しテキストが入ります</a:t>
            </a:r>
          </a:p>
        </p:txBody>
      </p:sp>
      <p:sp>
        <p:nvSpPr>
          <p:cNvPr id="3" name="コンテンツ プレースホルダー 2">
            <a:extLst>
              <a:ext uri="{FF2B5EF4-FFF2-40B4-BE49-F238E27FC236}">
                <a16:creationId xmlns:a16="http://schemas.microsoft.com/office/drawing/2014/main" id="{E5966E60-2634-4D19-ADA0-648DF777DD2A}"/>
              </a:ext>
            </a:extLst>
          </p:cNvPr>
          <p:cNvSpPr>
            <a:spLocks noGrp="1"/>
          </p:cNvSpPr>
          <p:nvPr>
            <p:ph idx="1" hasCustomPrompt="1"/>
          </p:nvPr>
        </p:nvSpPr>
        <p:spPr>
          <a:xfrm>
            <a:off x="404813" y="1458912"/>
            <a:ext cx="10515600" cy="4351338"/>
          </a:xfrm>
        </p:spPr>
        <p:txBody>
          <a:bodyPr>
            <a:normAutofit/>
          </a:bodyPr>
          <a:lstStyle>
            <a:lvl1pPr marL="0" indent="0">
              <a:buNone/>
              <a:defRPr sz="2000"/>
            </a:lvl1pPr>
          </a:lstStyle>
          <a:p>
            <a:pPr lvl="0"/>
            <a:r>
              <a:rPr kumimoji="1" lang="ja-JP" altLang="en-US" dirty="0"/>
              <a:t>この文章はダミーで、文字の量やサイズを把握する為のものです。</a:t>
            </a:r>
          </a:p>
          <a:p>
            <a:pPr lvl="0"/>
            <a:r>
              <a:rPr kumimoji="1" lang="ja-JP" altLang="en-US" dirty="0"/>
              <a:t>この文章はダミーで、文字の量やサイズを</a:t>
            </a:r>
          </a:p>
          <a:p>
            <a:pPr lvl="0"/>
            <a:r>
              <a:rPr kumimoji="1" lang="ja-JP" altLang="en-US" dirty="0"/>
              <a:t>把握する為のものです。</a:t>
            </a:r>
          </a:p>
          <a:p>
            <a:pPr lvl="0"/>
            <a:r>
              <a:rPr kumimoji="1" lang="ja-JP" altLang="en-US" dirty="0"/>
              <a:t>この文章はダミーで、文字の量やサイズを把握する為のものです。</a:t>
            </a:r>
            <a:endParaRPr kumimoji="1" lang="en-US" altLang="ja-JP" dirty="0"/>
          </a:p>
          <a:p>
            <a:pPr lvl="0"/>
            <a:r>
              <a:rPr kumimoji="1" lang="ja-JP" altLang="en-US" dirty="0"/>
              <a:t>この文章はダミーで、文字の量やサイズを</a:t>
            </a:r>
          </a:p>
          <a:p>
            <a:pPr lvl="0"/>
            <a:r>
              <a:rPr kumimoji="1" lang="ja-JP" altLang="en-US" dirty="0"/>
              <a:t>把握する為のものです。</a:t>
            </a:r>
            <a:endParaRPr kumimoji="1" lang="en-US" altLang="ja-JP" dirty="0"/>
          </a:p>
          <a:p>
            <a:pPr lvl="0"/>
            <a:r>
              <a:rPr kumimoji="1" lang="ja-JP" altLang="en-US" dirty="0"/>
              <a:t>この文章はダミーで、</a:t>
            </a:r>
          </a:p>
          <a:p>
            <a:pPr lvl="0"/>
            <a:r>
              <a:rPr kumimoji="1" lang="ja-JP" altLang="en-US" dirty="0"/>
              <a:t>文字の量やサイズを把握する為のものです。</a:t>
            </a:r>
          </a:p>
        </p:txBody>
      </p:sp>
      <p:sp>
        <p:nvSpPr>
          <p:cNvPr id="6" name="スライド番号プレースホルダー 5">
            <a:extLst>
              <a:ext uri="{FF2B5EF4-FFF2-40B4-BE49-F238E27FC236}">
                <a16:creationId xmlns:a16="http://schemas.microsoft.com/office/drawing/2014/main" id="{CF119B9B-8930-486D-8E37-DCBBC28932E3}"/>
              </a:ext>
            </a:extLst>
          </p:cNvPr>
          <p:cNvSpPr>
            <a:spLocks noGrp="1"/>
          </p:cNvSpPr>
          <p:nvPr>
            <p:ph type="sldNum" sz="quarter" idx="12"/>
          </p:nvPr>
        </p:nvSpPr>
        <p:spPr>
          <a:xfrm>
            <a:off x="9113838" y="6309995"/>
            <a:ext cx="2743200" cy="365125"/>
          </a:xfrm>
          <a:prstGeom prst="rect">
            <a:avLst/>
          </a:prstGeom>
        </p:spPr>
        <p:txBody>
          <a:bodyPr/>
          <a:lstStyle>
            <a:lvl1pPr>
              <a:defRPr>
                <a:solidFill>
                  <a:srgbClr val="DFE2E5"/>
                </a:solidFill>
              </a:defRPr>
            </a:lvl1pPr>
          </a:lstStyle>
          <a:p>
            <a:fld id="{EA186DA1-7BBC-48CD-AFEA-382D600FF102}" type="slidenum">
              <a:rPr lang="ja-JP" altLang="en-US" smtClean="0"/>
              <a:pPr/>
              <a:t>‹#›</a:t>
            </a:fld>
            <a:endParaRPr lang="ja-JP" altLang="en-US" dirty="0"/>
          </a:p>
        </p:txBody>
      </p:sp>
      <p:pic>
        <p:nvPicPr>
          <p:cNvPr id="10" name="図 9">
            <a:extLst>
              <a:ext uri="{FF2B5EF4-FFF2-40B4-BE49-F238E27FC236}">
                <a16:creationId xmlns:a16="http://schemas.microsoft.com/office/drawing/2014/main" id="{2DAA1D73-1C13-4072-9DE4-E76966C604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1219" y="6309995"/>
            <a:ext cx="3227832" cy="365760"/>
          </a:xfrm>
          <a:prstGeom prst="rect">
            <a:avLst/>
          </a:prstGeom>
        </p:spPr>
      </p:pic>
      <p:sp>
        <p:nvSpPr>
          <p:cNvPr id="4" name="正方形/長方形 3">
            <a:extLst>
              <a:ext uri="{FF2B5EF4-FFF2-40B4-BE49-F238E27FC236}">
                <a16:creationId xmlns:a16="http://schemas.microsoft.com/office/drawing/2014/main" id="{542F5392-94E5-976F-35A6-4B96E8370B08}"/>
              </a:ext>
            </a:extLst>
          </p:cNvPr>
          <p:cNvSpPr/>
          <p:nvPr userDrawn="1"/>
        </p:nvSpPr>
        <p:spPr>
          <a:xfrm>
            <a:off x="0" y="0"/>
            <a:ext cx="12192000" cy="6858000"/>
          </a:xfrm>
          <a:prstGeom prst="rect">
            <a:avLst/>
          </a:prstGeom>
          <a:gradFill flip="none" rotWithShape="1">
            <a:gsLst>
              <a:gs pos="71000">
                <a:srgbClr val="892784"/>
              </a:gs>
              <a:gs pos="100000">
                <a:srgbClr val="D22D8C"/>
              </a:gs>
              <a:gs pos="0">
                <a:srgbClr val="50237D"/>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74EBE01-B70C-EB9C-EA53-DDB2E6EC1C6A}"/>
              </a:ext>
            </a:extLst>
          </p:cNvPr>
          <p:cNvSpPr txBox="1"/>
          <p:nvPr userDrawn="1"/>
        </p:nvSpPr>
        <p:spPr>
          <a:xfrm>
            <a:off x="7914639" y="6344216"/>
            <a:ext cx="4226561" cy="630942"/>
          </a:xfrm>
          <a:prstGeom prst="rect">
            <a:avLst/>
          </a:prstGeom>
          <a:noFill/>
        </p:spPr>
        <p:txBody>
          <a:bodyPr wrap="square" rtlCol="0">
            <a:spAutoFit/>
          </a:bodyPr>
          <a:lstStyle/>
          <a:p>
            <a:pPr algn="r"/>
            <a:r>
              <a:rPr kumimoji="1" lang="en-US" altLang="ja-JP" sz="1200" dirty="0">
                <a:solidFill>
                  <a:schemeClr val="bg1"/>
                </a:solidFill>
                <a:latin typeface="Meiryo UI" panose="020B0604030504040204" pitchFamily="50" charset="-128"/>
                <a:ea typeface="Meiryo UI" panose="020B0604030504040204" pitchFamily="50" charset="-128"/>
              </a:rPr>
              <a:t>RIKKYO UNIVERSITY</a:t>
            </a:r>
          </a:p>
          <a:p>
            <a:pPr algn="r"/>
            <a:r>
              <a:rPr lang="en-US" altLang="ja-JP" sz="1100" dirty="0">
                <a:solidFill>
                  <a:schemeClr val="bg1"/>
                </a:solidFill>
                <a:latin typeface="Meiryo UI" panose="020B0604030504040204" pitchFamily="50" charset="-128"/>
                <a:ea typeface="Meiryo UI" panose="020B0604030504040204" pitchFamily="50" charset="-128"/>
              </a:rPr>
              <a:t>Graduate School of Artificial Intelligence and Science</a:t>
            </a:r>
            <a:endParaRPr kumimoji="1" lang="en-US" altLang="ja-JP" sz="1100" dirty="0">
              <a:solidFill>
                <a:schemeClr val="bg1"/>
              </a:solidFill>
              <a:latin typeface="Meiryo UI" panose="020B0604030504040204" pitchFamily="50" charset="-128"/>
              <a:ea typeface="Meiryo UI" panose="020B0604030504040204" pitchFamily="50" charset="-128"/>
            </a:endParaRPr>
          </a:p>
          <a:p>
            <a:pPr algn="r"/>
            <a:endParaRPr kumimoji="1" lang="ja-JP" altLang="en-US" sz="12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71873100"/>
      </p:ext>
    </p:extLst>
  </p:cSld>
  <p:clrMapOvr>
    <a:masterClrMapping/>
  </p:clrMapOvr>
  <p:extLst>
    <p:ext uri="{DCECCB84-F9BA-43D5-87BE-67443E8EF086}">
      <p15:sldGuideLst xmlns:p15="http://schemas.microsoft.com/office/powerpoint/2012/main">
        <p15:guide id="1" pos="6879">
          <p15:clr>
            <a:srgbClr val="FBAE40"/>
          </p15:clr>
        </p15:guide>
        <p15:guide id="2" pos="234">
          <p15:clr>
            <a:srgbClr val="FBAE40"/>
          </p15:clr>
        </p15:guide>
        <p15:guide id="3" pos="7469">
          <p15:clr>
            <a:srgbClr val="FBAE40"/>
          </p15:clr>
        </p15:guide>
        <p15:guide id="4" orient="horz" pos="3974">
          <p15:clr>
            <a:srgbClr val="FBAE40"/>
          </p15:clr>
        </p15:guide>
        <p15:guide id="5" orient="horz" pos="420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詳細コンテンツ スライド">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AE99CEF-CD27-487F-9C28-14D1B85123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2" name="タイトル 1">
            <a:extLst>
              <a:ext uri="{FF2B5EF4-FFF2-40B4-BE49-F238E27FC236}">
                <a16:creationId xmlns:a16="http://schemas.microsoft.com/office/drawing/2014/main" id="{5B333679-2EC7-48D7-AC8A-4686BE9770AF}"/>
              </a:ext>
            </a:extLst>
          </p:cNvPr>
          <p:cNvSpPr>
            <a:spLocks noGrp="1"/>
          </p:cNvSpPr>
          <p:nvPr>
            <p:ph type="title" hasCustomPrompt="1"/>
          </p:nvPr>
        </p:nvSpPr>
        <p:spPr>
          <a:xfrm>
            <a:off x="402772" y="223611"/>
            <a:ext cx="10515600" cy="689202"/>
          </a:xfrm>
        </p:spPr>
        <p:txBody>
          <a:bodyPr>
            <a:normAutofit/>
          </a:bodyPr>
          <a:lstStyle>
            <a:lvl1pPr>
              <a:defRPr sz="3200" b="1">
                <a:latin typeface="+mn-ea"/>
                <a:ea typeface="+mn-ea"/>
              </a:defRPr>
            </a:lvl1pPr>
          </a:lstStyle>
          <a:p>
            <a:r>
              <a:rPr kumimoji="1" lang="ja-JP" altLang="en-US" dirty="0"/>
              <a:t>ここにシートの見出しテキストが入ります</a:t>
            </a:r>
          </a:p>
        </p:txBody>
      </p:sp>
      <p:sp>
        <p:nvSpPr>
          <p:cNvPr id="3" name="コンテンツ プレースホルダー 2">
            <a:extLst>
              <a:ext uri="{FF2B5EF4-FFF2-40B4-BE49-F238E27FC236}">
                <a16:creationId xmlns:a16="http://schemas.microsoft.com/office/drawing/2014/main" id="{E5966E60-2634-4D19-ADA0-648DF777DD2A}"/>
              </a:ext>
            </a:extLst>
          </p:cNvPr>
          <p:cNvSpPr>
            <a:spLocks noGrp="1"/>
          </p:cNvSpPr>
          <p:nvPr>
            <p:ph idx="1" hasCustomPrompt="1"/>
          </p:nvPr>
        </p:nvSpPr>
        <p:spPr>
          <a:xfrm>
            <a:off x="404813" y="1458912"/>
            <a:ext cx="10515600" cy="4351338"/>
          </a:xfrm>
        </p:spPr>
        <p:txBody>
          <a:bodyPr>
            <a:normAutofit/>
          </a:bodyPr>
          <a:lstStyle>
            <a:lvl1pPr marL="0" indent="0">
              <a:buNone/>
              <a:defRPr sz="2000"/>
            </a:lvl1pPr>
          </a:lstStyle>
          <a:p>
            <a:pPr lvl="0"/>
            <a:r>
              <a:rPr kumimoji="1" lang="ja-JP" altLang="en-US" dirty="0"/>
              <a:t>この文章はダミーで、文字の量やサイズを把握する為のものです。</a:t>
            </a:r>
          </a:p>
          <a:p>
            <a:pPr lvl="0"/>
            <a:r>
              <a:rPr kumimoji="1" lang="ja-JP" altLang="en-US" dirty="0"/>
              <a:t>この文章はダミーで、文字の量やサイズを</a:t>
            </a:r>
          </a:p>
          <a:p>
            <a:pPr lvl="0"/>
            <a:r>
              <a:rPr kumimoji="1" lang="ja-JP" altLang="en-US" dirty="0"/>
              <a:t>把握する為のものです。</a:t>
            </a:r>
          </a:p>
          <a:p>
            <a:pPr lvl="0"/>
            <a:r>
              <a:rPr kumimoji="1" lang="ja-JP" altLang="en-US" dirty="0"/>
              <a:t>この文章はダミーで、文字の量やサイズを把握する為のものです。</a:t>
            </a:r>
            <a:endParaRPr kumimoji="1" lang="en-US" altLang="ja-JP" dirty="0"/>
          </a:p>
          <a:p>
            <a:pPr lvl="0"/>
            <a:r>
              <a:rPr kumimoji="1" lang="ja-JP" altLang="en-US" dirty="0"/>
              <a:t>この文章はダミーで、文字の量やサイズを</a:t>
            </a:r>
          </a:p>
          <a:p>
            <a:pPr lvl="0"/>
            <a:r>
              <a:rPr kumimoji="1" lang="ja-JP" altLang="en-US" dirty="0"/>
              <a:t>把握する為のものです。</a:t>
            </a:r>
            <a:endParaRPr kumimoji="1" lang="en-US" altLang="ja-JP" dirty="0"/>
          </a:p>
          <a:p>
            <a:pPr lvl="0"/>
            <a:r>
              <a:rPr kumimoji="1" lang="ja-JP" altLang="en-US" dirty="0"/>
              <a:t>この文章はダミーで、</a:t>
            </a:r>
          </a:p>
          <a:p>
            <a:pPr lvl="0"/>
            <a:r>
              <a:rPr kumimoji="1" lang="ja-JP" altLang="en-US" dirty="0"/>
              <a:t>文字の量やサイズを把握する為のものです。</a:t>
            </a:r>
          </a:p>
        </p:txBody>
      </p:sp>
      <p:sp>
        <p:nvSpPr>
          <p:cNvPr id="6" name="スライド番号プレースホルダー 5">
            <a:extLst>
              <a:ext uri="{FF2B5EF4-FFF2-40B4-BE49-F238E27FC236}">
                <a16:creationId xmlns:a16="http://schemas.microsoft.com/office/drawing/2014/main" id="{CF119B9B-8930-486D-8E37-DCBBC28932E3}"/>
              </a:ext>
            </a:extLst>
          </p:cNvPr>
          <p:cNvSpPr>
            <a:spLocks noGrp="1"/>
          </p:cNvSpPr>
          <p:nvPr>
            <p:ph type="sldNum" sz="quarter" idx="12"/>
          </p:nvPr>
        </p:nvSpPr>
        <p:spPr>
          <a:xfrm>
            <a:off x="9113838" y="6309995"/>
            <a:ext cx="2743200" cy="365125"/>
          </a:xfrm>
          <a:prstGeom prst="rect">
            <a:avLst/>
          </a:prstGeom>
        </p:spPr>
        <p:txBody>
          <a:bodyPr/>
          <a:lstStyle>
            <a:lvl1pPr>
              <a:defRPr>
                <a:solidFill>
                  <a:srgbClr val="DFE2E5"/>
                </a:solidFill>
              </a:defRPr>
            </a:lvl1pPr>
          </a:lstStyle>
          <a:p>
            <a:fld id="{EA186DA1-7BBC-48CD-AFEA-382D600FF102}" type="slidenum">
              <a:rPr lang="ja-JP" altLang="en-US" smtClean="0"/>
              <a:pPr/>
              <a:t>‹#›</a:t>
            </a:fld>
            <a:endParaRPr lang="ja-JP" altLang="en-US" dirty="0"/>
          </a:p>
        </p:txBody>
      </p:sp>
      <p:pic>
        <p:nvPicPr>
          <p:cNvPr id="10" name="図 9">
            <a:extLst>
              <a:ext uri="{FF2B5EF4-FFF2-40B4-BE49-F238E27FC236}">
                <a16:creationId xmlns:a16="http://schemas.microsoft.com/office/drawing/2014/main" id="{2DAA1D73-1C13-4072-9DE4-E76966C604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1219" y="6309995"/>
            <a:ext cx="3227832" cy="365760"/>
          </a:xfrm>
          <a:prstGeom prst="rect">
            <a:avLst/>
          </a:prstGeom>
        </p:spPr>
      </p:pic>
      <p:sp>
        <p:nvSpPr>
          <p:cNvPr id="4" name="正方形/長方形 3">
            <a:extLst>
              <a:ext uri="{FF2B5EF4-FFF2-40B4-BE49-F238E27FC236}">
                <a16:creationId xmlns:a16="http://schemas.microsoft.com/office/drawing/2014/main" id="{542F5392-94E5-976F-35A6-4B96E8370B0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74EBE01-B70C-EB9C-EA53-DDB2E6EC1C6A}"/>
              </a:ext>
            </a:extLst>
          </p:cNvPr>
          <p:cNvSpPr txBox="1"/>
          <p:nvPr userDrawn="1"/>
        </p:nvSpPr>
        <p:spPr>
          <a:xfrm>
            <a:off x="7914639" y="6344216"/>
            <a:ext cx="4226561" cy="630942"/>
          </a:xfrm>
          <a:prstGeom prst="rect">
            <a:avLst/>
          </a:prstGeom>
          <a:noFill/>
        </p:spPr>
        <p:txBody>
          <a:bodyPr wrap="square" rtlCol="0">
            <a:spAutoFit/>
          </a:bodyPr>
          <a:lstStyle/>
          <a:p>
            <a:pPr algn="r"/>
            <a:r>
              <a:rPr kumimoji="1" lang="en-US" altLang="ja-JP" sz="1200" dirty="0">
                <a:solidFill>
                  <a:schemeClr val="tx1"/>
                </a:solidFill>
                <a:latin typeface="Meiryo UI" panose="020B0604030504040204" pitchFamily="50" charset="-128"/>
                <a:ea typeface="Meiryo UI" panose="020B0604030504040204" pitchFamily="50" charset="-128"/>
              </a:rPr>
              <a:t>RIKKYO UNIVERSITY</a:t>
            </a:r>
          </a:p>
          <a:p>
            <a:pPr algn="r"/>
            <a:r>
              <a:rPr lang="en-US" altLang="ja-JP" sz="1100" dirty="0">
                <a:solidFill>
                  <a:schemeClr val="tx1"/>
                </a:solidFill>
                <a:latin typeface="Meiryo UI" panose="020B0604030504040204" pitchFamily="50" charset="-128"/>
                <a:ea typeface="Meiryo UI" panose="020B0604030504040204" pitchFamily="50" charset="-128"/>
              </a:rPr>
              <a:t>Graduate School of Artificial Intelligence and Science</a:t>
            </a:r>
            <a:endParaRPr kumimoji="1" lang="en-US" altLang="ja-JP" sz="1100" dirty="0">
              <a:solidFill>
                <a:schemeClr val="tx1"/>
              </a:solidFill>
              <a:latin typeface="Meiryo UI" panose="020B0604030504040204" pitchFamily="50" charset="-128"/>
              <a:ea typeface="Meiryo UI" panose="020B0604030504040204" pitchFamily="50" charset="-128"/>
            </a:endParaRPr>
          </a:p>
          <a:p>
            <a:pPr algn="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82070677"/>
      </p:ext>
    </p:extLst>
  </p:cSld>
  <p:clrMapOvr>
    <a:masterClrMapping/>
  </p:clrMapOvr>
  <p:extLst>
    <p:ext uri="{DCECCB84-F9BA-43D5-87BE-67443E8EF086}">
      <p15:sldGuideLst xmlns:p15="http://schemas.microsoft.com/office/powerpoint/2012/main">
        <p15:guide id="1" pos="6879">
          <p15:clr>
            <a:srgbClr val="FBAE40"/>
          </p15:clr>
        </p15:guide>
        <p15:guide id="2" pos="234">
          <p15:clr>
            <a:srgbClr val="FBAE40"/>
          </p15:clr>
        </p15:guide>
        <p15:guide id="3" pos="7469">
          <p15:clr>
            <a:srgbClr val="FBAE40"/>
          </p15:clr>
        </p15:guide>
        <p15:guide id="4" orient="horz" pos="3974">
          <p15:clr>
            <a:srgbClr val="FBAE40"/>
          </p15:clr>
        </p15:guide>
        <p15:guide id="5" orient="horz" pos="420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最終 スライド">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C241F25-5232-411B-9A2C-F468DE9C2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pic>
        <p:nvPicPr>
          <p:cNvPr id="10" name="図 9">
            <a:extLst>
              <a:ext uri="{FF2B5EF4-FFF2-40B4-BE49-F238E27FC236}">
                <a16:creationId xmlns:a16="http://schemas.microsoft.com/office/drawing/2014/main" id="{1A19A837-B142-4234-AC49-C33DC19EB5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67900" y="2295936"/>
            <a:ext cx="1027176" cy="1024128"/>
          </a:xfrm>
          <a:prstGeom prst="rect">
            <a:avLst/>
          </a:prstGeom>
        </p:spPr>
      </p:pic>
    </p:spTree>
    <p:extLst>
      <p:ext uri="{BB962C8B-B14F-4D97-AF65-F5344CB8AC3E}">
        <p14:creationId xmlns:p14="http://schemas.microsoft.com/office/powerpoint/2010/main" val="2947214859"/>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orient="horz" pos="3543" userDrawn="1">
          <p15:clr>
            <a:srgbClr val="FBAE40"/>
          </p15:clr>
        </p15:guide>
        <p15:guide id="4" orient="horz" pos="777" userDrawn="1">
          <p15:clr>
            <a:srgbClr val="FBAE40"/>
          </p15:clr>
        </p15:guide>
        <p15:guide id="5" orient="horz" pos="177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0BDD239-4C00-49EC-AB22-27011D70F8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BFC781D-8491-485C-AABD-1064217D2C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 name="スライド番号プレースホルダー 9">
            <a:extLst>
              <a:ext uri="{FF2B5EF4-FFF2-40B4-BE49-F238E27FC236}">
                <a16:creationId xmlns:a16="http://schemas.microsoft.com/office/drawing/2014/main" id="{90DD3C12-2360-425B-98D9-B93C8183DACA}"/>
              </a:ext>
            </a:extLst>
          </p:cNvPr>
          <p:cNvSpPr>
            <a:spLocks noGrp="1"/>
          </p:cNvSpPr>
          <p:nvPr>
            <p:ph type="sldNum" sz="quarter" idx="4"/>
          </p:nvPr>
        </p:nvSpPr>
        <p:spPr>
          <a:xfrm>
            <a:off x="9104084" y="631280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5BA47-37D4-4871-B692-3F3314C19E04}" type="slidenum">
              <a:rPr kumimoji="1" lang="ja-JP" altLang="en-US" smtClean="0"/>
              <a:t>‹#›</a:t>
            </a:fld>
            <a:endParaRPr kumimoji="1" lang="ja-JP" altLang="en-US"/>
          </a:p>
        </p:txBody>
      </p:sp>
    </p:spTree>
    <p:extLst>
      <p:ext uri="{BB962C8B-B14F-4D97-AF65-F5344CB8AC3E}">
        <p14:creationId xmlns:p14="http://schemas.microsoft.com/office/powerpoint/2010/main" val="1908059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1"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orient="horz" pos="3974" userDrawn="1">
          <p15:clr>
            <a:srgbClr val="F26B43"/>
          </p15:clr>
        </p15:guide>
        <p15:guide id="3" orient="horz" pos="42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optuna.readthedocs.io/en/stable/index.html" TargetMode="External"/><Relationship Id="rId4" Type="http://schemas.openxmlformats.org/officeDocument/2006/relationships/hyperlink" Target="https://lightgbm.readthedocs.io/en/stable/Features.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owardsdatascience.com/interpretable-machine-learning-with-xgboost-9ec80d148d2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lightgbm.readthedocs.io/en/latest/Features.html#optimal-split-for-categorical-featur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baseball-freak.com/audience/22/lions.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rafficnews.jp/post/114558"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data.jma.go.jp/gmd/risk/obsdl/index.php"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34161B3-002A-40E2-82E9-0BEC7CCB27F0}"/>
              </a:ext>
            </a:extLst>
          </p:cNvPr>
          <p:cNvSpPr>
            <a:spLocks noGrp="1"/>
          </p:cNvSpPr>
          <p:nvPr>
            <p:ph type="body" sz="quarter" idx="11"/>
          </p:nvPr>
        </p:nvSpPr>
        <p:spPr>
          <a:xfrm>
            <a:off x="0" y="1346201"/>
            <a:ext cx="12188443" cy="649209"/>
          </a:xfrm>
        </p:spPr>
        <p:txBody>
          <a:bodyPr/>
          <a:lstStyle/>
          <a:p>
            <a:r>
              <a:rPr kumimoji="1" lang="ja-JP" altLang="en-US">
                <a:latin typeface="Meiryo UI" panose="020B0604030504040204" pitchFamily="50" charset="-128"/>
                <a:ea typeface="Meiryo UI" panose="020B0604030504040204" pitchFamily="50" charset="-128"/>
              </a:rPr>
              <a:t>プロ野球</a:t>
            </a:r>
            <a:r>
              <a:rPr kumimoji="1" lang="en-US" altLang="ja-JP" dirty="0">
                <a:latin typeface="Meiryo UI" panose="020B0604030504040204" pitchFamily="50" charset="-128"/>
                <a:ea typeface="Meiryo UI" panose="020B0604030504040204" pitchFamily="50" charset="-128"/>
              </a:rPr>
              <a:t>Freak </a:t>
            </a:r>
          </a:p>
        </p:txBody>
      </p:sp>
      <p:sp>
        <p:nvSpPr>
          <p:cNvPr id="4" name="TextBox 3">
            <a:extLst>
              <a:ext uri="{FF2B5EF4-FFF2-40B4-BE49-F238E27FC236}">
                <a16:creationId xmlns:a16="http://schemas.microsoft.com/office/drawing/2014/main" id="{584BEAAF-EAB5-1438-28BA-24912721826D}"/>
              </a:ext>
            </a:extLst>
          </p:cNvPr>
          <p:cNvSpPr txBox="1"/>
          <p:nvPr/>
        </p:nvSpPr>
        <p:spPr>
          <a:xfrm>
            <a:off x="9046108" y="5010421"/>
            <a:ext cx="2858860" cy="369332"/>
          </a:xfrm>
          <a:prstGeom prst="rect">
            <a:avLst/>
          </a:prstGeom>
          <a:noFill/>
        </p:spPr>
        <p:txBody>
          <a:bodyPr wrap="none" rtlCol="0">
            <a:spAutoFit/>
          </a:bodyPr>
          <a:lstStyle/>
          <a:p>
            <a:pPr algn="l"/>
            <a:r>
              <a:rPr kumimoji="1" lang="en-JP" dirty="0">
                <a:solidFill>
                  <a:schemeClr val="bg1"/>
                </a:solidFill>
                <a:latin typeface="Meiryo UI" panose="020B0604030504040204" pitchFamily="50" charset="-128"/>
                <a:ea typeface="Meiryo UI" panose="020B0604030504040204" pitchFamily="50" charset="-128"/>
              </a:rPr>
              <a:t>22vr039t Sunggon Park</a:t>
            </a:r>
          </a:p>
        </p:txBody>
      </p:sp>
      <p:pic>
        <p:nvPicPr>
          <p:cNvPr id="1026" name="Picture 2" descr="Saitama Seibu Lions - Wikipedia">
            <a:extLst>
              <a:ext uri="{FF2B5EF4-FFF2-40B4-BE49-F238E27FC236}">
                <a16:creationId xmlns:a16="http://schemas.microsoft.com/office/drawing/2014/main" id="{9B942567-35AC-A0A1-2A7E-BD03FD1AA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221" y="2232915"/>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40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ko-KR" altLang="en-US">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RandomForest</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GridSearchCV</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pic>
        <p:nvPicPr>
          <p:cNvPr id="5" name="Picture 4">
            <a:extLst>
              <a:ext uri="{FF2B5EF4-FFF2-40B4-BE49-F238E27FC236}">
                <a16:creationId xmlns:a16="http://schemas.microsoft.com/office/drawing/2014/main" id="{00474267-07DE-9F66-41C4-B22552A3F75B}"/>
              </a:ext>
            </a:extLst>
          </p:cNvPr>
          <p:cNvPicPr>
            <a:picLocks noChangeAspect="1"/>
          </p:cNvPicPr>
          <p:nvPr/>
        </p:nvPicPr>
        <p:blipFill>
          <a:blip r:embed="rId2"/>
          <a:stretch>
            <a:fillRect/>
          </a:stretch>
        </p:blipFill>
        <p:spPr>
          <a:xfrm>
            <a:off x="2241367" y="1065928"/>
            <a:ext cx="7709263" cy="3188083"/>
          </a:xfrm>
          <a:prstGeom prst="rect">
            <a:avLst/>
          </a:prstGeom>
        </p:spPr>
      </p:pic>
      <p:pic>
        <p:nvPicPr>
          <p:cNvPr id="7" name="Picture 6">
            <a:extLst>
              <a:ext uri="{FF2B5EF4-FFF2-40B4-BE49-F238E27FC236}">
                <a16:creationId xmlns:a16="http://schemas.microsoft.com/office/drawing/2014/main" id="{281EF267-788C-0C45-776B-511C4E82D8AB}"/>
              </a:ext>
            </a:extLst>
          </p:cNvPr>
          <p:cNvPicPr>
            <a:picLocks noChangeAspect="1"/>
          </p:cNvPicPr>
          <p:nvPr/>
        </p:nvPicPr>
        <p:blipFill>
          <a:blip r:embed="rId3"/>
          <a:stretch>
            <a:fillRect/>
          </a:stretch>
        </p:blipFill>
        <p:spPr>
          <a:xfrm>
            <a:off x="2241368" y="4213940"/>
            <a:ext cx="7709263" cy="2644060"/>
          </a:xfrm>
          <a:prstGeom prst="rect">
            <a:avLst/>
          </a:prstGeom>
        </p:spPr>
      </p:pic>
    </p:spTree>
    <p:extLst>
      <p:ext uri="{BB962C8B-B14F-4D97-AF65-F5344CB8AC3E}">
        <p14:creationId xmlns:p14="http://schemas.microsoft.com/office/powerpoint/2010/main" val="2316967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LightGBM</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Optuna</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5" name="TextBox 4">
            <a:extLst>
              <a:ext uri="{FF2B5EF4-FFF2-40B4-BE49-F238E27FC236}">
                <a16:creationId xmlns:a16="http://schemas.microsoft.com/office/drawing/2014/main" id="{298CAFED-F9E7-2CB6-E9D8-5C7836F2C7B2}"/>
              </a:ext>
            </a:extLst>
          </p:cNvPr>
          <p:cNvSpPr txBox="1"/>
          <p:nvPr/>
        </p:nvSpPr>
        <p:spPr>
          <a:xfrm>
            <a:off x="6019137" y="1213376"/>
            <a:ext cx="5393881" cy="2708434"/>
          </a:xfrm>
          <a:prstGeom prst="rect">
            <a:avLst/>
          </a:prstGeom>
          <a:noFill/>
        </p:spPr>
        <p:txBody>
          <a:bodyPr wrap="square" rtlCol="0">
            <a:spAutoFit/>
          </a:bodyPr>
          <a:lstStyle/>
          <a:p>
            <a:r>
              <a:rPr lang="en-US" b="1" i="0" dirty="0" err="1">
                <a:solidFill>
                  <a:srgbClr val="404040"/>
                </a:solidFill>
                <a:effectLst/>
                <a:latin typeface="Lato" panose="020F0502020204030203" pitchFamily="34" charset="0"/>
                <a:ea typeface="Lato" panose="020F0502020204030203" pitchFamily="34" charset="0"/>
                <a:cs typeface="Lato" panose="020F0502020204030203" pitchFamily="34" charset="0"/>
              </a:rPr>
              <a:t>Optuna</a:t>
            </a:r>
            <a:r>
              <a:rPr lang="en-US" i="0" dirty="0">
                <a:solidFill>
                  <a:srgbClr val="404040"/>
                </a:solidFill>
                <a:effectLst/>
                <a:latin typeface="Lato" panose="020F0502020204030203" pitchFamily="34" charset="0"/>
                <a:ea typeface="Lato" panose="020F0502020204030203" pitchFamily="34" charset="0"/>
                <a:cs typeface="Lato" panose="020F0502020204030203" pitchFamily="34" charset="0"/>
              </a:rPr>
              <a:t>: A hyperparameter optimization framework that employs Bayesian optimization algorithms</a:t>
            </a:r>
          </a:p>
          <a:p>
            <a:endParaRPr lang="en-US" dirty="0">
              <a:solidFill>
                <a:srgbClr val="404040"/>
              </a:solidFill>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US" sz="16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Lightweight, versatile, and platform agnostic architecture</a:t>
            </a:r>
          </a:p>
          <a:p>
            <a:pPr algn="l">
              <a:buFont typeface="Arial" panose="020B0604020202020204" pitchFamily="34" charset="0"/>
              <a:buChar char="•"/>
            </a:pPr>
            <a:r>
              <a:rPr lang="en-US" sz="16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Pythonic search spaces</a:t>
            </a:r>
          </a:p>
          <a:p>
            <a:pPr algn="l">
              <a:buFont typeface="Arial" panose="020B0604020202020204" pitchFamily="34" charset="0"/>
              <a:buChar char="•"/>
            </a:pPr>
            <a:r>
              <a:rPr lang="en-US" sz="16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Efficient optimization algorithms</a:t>
            </a:r>
          </a:p>
          <a:p>
            <a:pPr algn="l">
              <a:buFont typeface="Arial" panose="020B0604020202020204" pitchFamily="34" charset="0"/>
              <a:buChar char="•"/>
            </a:pPr>
            <a:r>
              <a:rPr lang="en-US" sz="16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Easy parallelization</a:t>
            </a:r>
          </a:p>
          <a:p>
            <a:pPr algn="l">
              <a:buFont typeface="Arial" panose="020B0604020202020204" pitchFamily="34" charset="0"/>
              <a:buChar char="•"/>
            </a:pPr>
            <a:r>
              <a:rPr lang="en-US" sz="1600" b="0" i="0" dirty="0">
                <a:solidFill>
                  <a:srgbClr val="404040"/>
                </a:solidFill>
                <a:effectLst/>
                <a:latin typeface="Lato" panose="020F0502020204030203" pitchFamily="34" charset="0"/>
                <a:ea typeface="Lato" panose="020F0502020204030203" pitchFamily="34" charset="0"/>
                <a:cs typeface="Lato" panose="020F0502020204030203" pitchFamily="34" charset="0"/>
              </a:rPr>
              <a:t> Quick visualization</a:t>
            </a:r>
            <a:endParaRPr lang="en-US" sz="1600" dirty="0">
              <a:solidFill>
                <a:srgbClr val="404040"/>
              </a:solidFill>
              <a:latin typeface="Lato" panose="020F0502020204030203" pitchFamily="34" charset="0"/>
              <a:ea typeface="Lato" panose="020F0502020204030203" pitchFamily="34" charset="0"/>
              <a:cs typeface="Lato" panose="020F0502020204030203" pitchFamily="34" charset="0"/>
            </a:endParaRPr>
          </a:p>
          <a:p>
            <a:endParaRPr lang="en-US" i="0" dirty="0">
              <a:solidFill>
                <a:srgbClr val="404040"/>
              </a:solidFill>
              <a:effectLst/>
              <a:latin typeface="Roboto Slab" panose="020F0502020204030204" pitchFamily="34" charset="0"/>
            </a:endParaRPr>
          </a:p>
          <a:p>
            <a:pPr algn="l"/>
            <a:endParaRPr kumimoji="1" lang="en-JP" dirty="0">
              <a:latin typeface="Meiryo UI" panose="020B0604030504040204" pitchFamily="50" charset="-128"/>
              <a:ea typeface="Meiryo UI" panose="020B0604030504040204" pitchFamily="50" charset="-128"/>
            </a:endParaRPr>
          </a:p>
        </p:txBody>
      </p:sp>
      <p:sp>
        <p:nvSpPr>
          <p:cNvPr id="9" name="TextBox 8">
            <a:extLst>
              <a:ext uri="{FF2B5EF4-FFF2-40B4-BE49-F238E27FC236}">
                <a16:creationId xmlns:a16="http://schemas.microsoft.com/office/drawing/2014/main" id="{B55E6DA2-751E-BD8B-0E1B-6F9434286DB6}"/>
              </a:ext>
            </a:extLst>
          </p:cNvPr>
          <p:cNvSpPr txBox="1"/>
          <p:nvPr/>
        </p:nvSpPr>
        <p:spPr>
          <a:xfrm>
            <a:off x="402771" y="1210987"/>
            <a:ext cx="5258557" cy="2431435"/>
          </a:xfrm>
          <a:prstGeom prst="rect">
            <a:avLst/>
          </a:prstGeom>
          <a:noFill/>
        </p:spPr>
        <p:txBody>
          <a:bodyPr wrap="square" rtlCol="0">
            <a:spAutoFit/>
          </a:bodyPr>
          <a:lstStyle/>
          <a:p>
            <a:pPr algn="l"/>
            <a:r>
              <a:rPr lang="en-US" b="1" i="0" dirty="0" err="1">
                <a:solidFill>
                  <a:srgbClr val="404040"/>
                </a:solidFill>
                <a:effectLst/>
                <a:latin typeface="Lato" panose="020F0502020204030203" pitchFamily="34" charset="0"/>
              </a:rPr>
              <a:t>LightGBM</a:t>
            </a:r>
            <a:r>
              <a:rPr lang="en-US" dirty="0">
                <a:solidFill>
                  <a:srgbClr val="404040"/>
                </a:solidFill>
                <a:latin typeface="Lato" panose="020F0502020204030203" pitchFamily="34" charset="0"/>
              </a:rPr>
              <a:t>: A</a:t>
            </a:r>
            <a:r>
              <a:rPr lang="en-US" b="0" i="0" dirty="0">
                <a:solidFill>
                  <a:srgbClr val="404040"/>
                </a:solidFill>
                <a:effectLst/>
                <a:latin typeface="Lato" panose="020F0502020204030203" pitchFamily="34" charset="0"/>
              </a:rPr>
              <a:t> gradient boosting framework that uses tree-based learning algorithms</a:t>
            </a:r>
          </a:p>
          <a:p>
            <a:pPr algn="l">
              <a:buFont typeface="Arial" panose="020B0604020202020204" pitchFamily="34" charset="0"/>
              <a:buChar char="•"/>
            </a:pPr>
            <a:endParaRPr lang="en-US" b="0" i="0" dirty="0">
              <a:solidFill>
                <a:srgbClr val="404040"/>
              </a:solidFill>
              <a:effectLst/>
              <a:latin typeface="Lato" panose="020F0502020204030203" pitchFamily="34" charset="0"/>
            </a:endParaRPr>
          </a:p>
          <a:p>
            <a:pPr algn="l">
              <a:buFont typeface="Arial" panose="020B0604020202020204" pitchFamily="34" charset="0"/>
              <a:buChar char="•"/>
            </a:pPr>
            <a:r>
              <a:rPr lang="en-US" sz="1600" b="0" i="0" dirty="0">
                <a:solidFill>
                  <a:srgbClr val="404040"/>
                </a:solidFill>
                <a:effectLst/>
                <a:latin typeface="Lato" panose="020F0502020204030203" pitchFamily="34" charset="0"/>
              </a:rPr>
              <a:t> Faster training speed and higher efficiency</a:t>
            </a:r>
          </a:p>
          <a:p>
            <a:pPr algn="l">
              <a:buFont typeface="Arial" panose="020B0604020202020204" pitchFamily="34" charset="0"/>
              <a:buChar char="•"/>
            </a:pPr>
            <a:r>
              <a:rPr lang="en-US" sz="1600" b="0" i="0" dirty="0">
                <a:solidFill>
                  <a:srgbClr val="404040"/>
                </a:solidFill>
                <a:effectLst/>
                <a:latin typeface="Lato" panose="020F0502020204030203" pitchFamily="34" charset="0"/>
              </a:rPr>
              <a:t> Lower memory usage</a:t>
            </a:r>
          </a:p>
          <a:p>
            <a:pPr algn="l">
              <a:buFont typeface="Arial" panose="020B0604020202020204" pitchFamily="34" charset="0"/>
              <a:buChar char="•"/>
            </a:pPr>
            <a:r>
              <a:rPr lang="en-US" sz="1600" b="0" i="0" dirty="0">
                <a:solidFill>
                  <a:srgbClr val="404040"/>
                </a:solidFill>
                <a:effectLst/>
                <a:latin typeface="Lato" panose="020F0502020204030203" pitchFamily="34" charset="0"/>
              </a:rPr>
              <a:t> Better accuracy</a:t>
            </a:r>
          </a:p>
          <a:p>
            <a:pPr algn="l">
              <a:buFont typeface="Arial" panose="020B0604020202020204" pitchFamily="34" charset="0"/>
              <a:buChar char="•"/>
            </a:pPr>
            <a:r>
              <a:rPr lang="en-US" sz="1600" b="0" i="0" dirty="0">
                <a:solidFill>
                  <a:srgbClr val="404040"/>
                </a:solidFill>
                <a:effectLst/>
                <a:latin typeface="Lato" panose="020F0502020204030203" pitchFamily="34" charset="0"/>
              </a:rPr>
              <a:t> Support of parallel, distributed, and GPU learning</a:t>
            </a:r>
          </a:p>
          <a:p>
            <a:pPr algn="l">
              <a:buFont typeface="Arial" panose="020B0604020202020204" pitchFamily="34" charset="0"/>
              <a:buChar char="•"/>
            </a:pPr>
            <a:r>
              <a:rPr lang="en-US" sz="1600" b="0" i="0" dirty="0">
                <a:solidFill>
                  <a:srgbClr val="404040"/>
                </a:solidFill>
                <a:effectLst/>
                <a:latin typeface="Lato" panose="020F0502020204030203" pitchFamily="34" charset="0"/>
              </a:rPr>
              <a:t> Capable of handling large-scale data</a:t>
            </a:r>
          </a:p>
          <a:p>
            <a:pPr algn="l"/>
            <a:endParaRPr kumimoji="1" lang="en-JP" dirty="0">
              <a:latin typeface="Meiryo UI" panose="020B0604030504040204" pitchFamily="50" charset="-128"/>
              <a:ea typeface="Meiryo UI" panose="020B0604030504040204" pitchFamily="50" charset="-128"/>
            </a:endParaRPr>
          </a:p>
        </p:txBody>
      </p:sp>
      <p:pic>
        <p:nvPicPr>
          <p:cNvPr id="1030" name="Picture 6" descr="A diagram depicting level wise tree growth in which the best possible node is split one level down. The strategy results in a symmetric tree, where every node in a level has child nodes resulting in an additional layer of depth.">
            <a:extLst>
              <a:ext uri="{FF2B5EF4-FFF2-40B4-BE49-F238E27FC236}">
                <a16:creationId xmlns:a16="http://schemas.microsoft.com/office/drawing/2014/main" id="{B390DCBC-3684-7FF0-4605-9FD4C761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903" y="3522428"/>
            <a:ext cx="3376378" cy="13369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diagram depicting leaf wise tree growth in which only the node with the highest loss change is split and not bother with the rest of the nodes in the same level. This results in an asymmetrical tree where subsequent splitting is happening only on one side of the tree.">
            <a:extLst>
              <a:ext uri="{FF2B5EF4-FFF2-40B4-BE49-F238E27FC236}">
                <a16:creationId xmlns:a16="http://schemas.microsoft.com/office/drawing/2014/main" id="{C447704D-5CC6-2FFA-BE90-7CFB84A71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1" y="4822528"/>
            <a:ext cx="4595854" cy="1595700"/>
          </a:xfrm>
          <a:prstGeom prst="rect">
            <a:avLst/>
          </a:prstGeom>
          <a:noFill/>
          <a:ln>
            <a:noFill/>
          </a:ln>
        </p:spPr>
        <p:style>
          <a:lnRef idx="0">
            <a:scrgbClr r="0" g="0" b="0"/>
          </a:lnRef>
          <a:fillRef idx="0">
            <a:scrgbClr r="0" g="0" b="0"/>
          </a:fillRef>
          <a:effectRef idx="0">
            <a:scrgbClr r="0" g="0" b="0"/>
          </a:effectRef>
          <a:fontRef idx="minor">
            <a:schemeClr val="accent3"/>
          </a:fontRef>
        </p:style>
      </p:pic>
      <p:sp>
        <p:nvSpPr>
          <p:cNvPr id="10" name="TextBox 9">
            <a:extLst>
              <a:ext uri="{FF2B5EF4-FFF2-40B4-BE49-F238E27FC236}">
                <a16:creationId xmlns:a16="http://schemas.microsoft.com/office/drawing/2014/main" id="{3F4941BE-89B3-B731-C7D4-470EBE2A1A2B}"/>
              </a:ext>
            </a:extLst>
          </p:cNvPr>
          <p:cNvSpPr txBox="1"/>
          <p:nvPr/>
        </p:nvSpPr>
        <p:spPr>
          <a:xfrm>
            <a:off x="1346200" y="3503922"/>
            <a:ext cx="2759103" cy="276999"/>
          </a:xfrm>
          <a:prstGeom prst="rect">
            <a:avLst/>
          </a:prstGeom>
          <a:noFill/>
        </p:spPr>
        <p:txBody>
          <a:bodyPr wrap="square" rtlCol="0">
            <a:spAutoFit/>
          </a:bodyPr>
          <a:lstStyle/>
          <a:p>
            <a:pPr algn="l"/>
            <a:r>
              <a:rPr lang="en-US" sz="1200" b="0" i="1" dirty="0">
                <a:solidFill>
                  <a:srgbClr val="AD13AD"/>
                </a:solidFill>
                <a:effectLst/>
                <a:latin typeface="Lato" panose="020F0502020204030203" pitchFamily="34" charset="0"/>
              </a:rPr>
              <a:t>Most decision tree learning algorithms</a:t>
            </a:r>
            <a:endParaRPr kumimoji="1" lang="en-JP" sz="1200" i="1" dirty="0">
              <a:solidFill>
                <a:srgbClr val="AD13AD"/>
              </a:solidFill>
              <a:latin typeface="Meiryo UI" panose="020B0604030504040204" pitchFamily="50" charset="-128"/>
              <a:ea typeface="Meiryo UI" panose="020B0604030504040204" pitchFamily="50" charset="-128"/>
            </a:endParaRPr>
          </a:p>
        </p:txBody>
      </p:sp>
      <p:sp>
        <p:nvSpPr>
          <p:cNvPr id="11" name="TextBox 10">
            <a:extLst>
              <a:ext uri="{FF2B5EF4-FFF2-40B4-BE49-F238E27FC236}">
                <a16:creationId xmlns:a16="http://schemas.microsoft.com/office/drawing/2014/main" id="{FD4F10B9-656B-A3F4-FA52-E91535C0720A}"/>
              </a:ext>
            </a:extLst>
          </p:cNvPr>
          <p:cNvSpPr txBox="1"/>
          <p:nvPr/>
        </p:nvSpPr>
        <p:spPr>
          <a:xfrm>
            <a:off x="2186609" y="4859382"/>
            <a:ext cx="898497" cy="276999"/>
          </a:xfrm>
          <a:prstGeom prst="rect">
            <a:avLst/>
          </a:prstGeom>
          <a:noFill/>
        </p:spPr>
        <p:txBody>
          <a:bodyPr wrap="square" rtlCol="0">
            <a:spAutoFit/>
          </a:bodyPr>
          <a:lstStyle/>
          <a:p>
            <a:pPr algn="l"/>
            <a:r>
              <a:rPr kumimoji="1" lang="en-US" sz="1200" i="1" dirty="0" err="1">
                <a:solidFill>
                  <a:srgbClr val="AD13AD"/>
                </a:solidFill>
                <a:latin typeface="Lato" panose="020F0502020204030203" pitchFamily="34" charset="0"/>
                <a:ea typeface="Meiryo UI" panose="020B0604030504040204" pitchFamily="50" charset="-128"/>
              </a:rPr>
              <a:t>LightGBM</a:t>
            </a:r>
            <a:endParaRPr kumimoji="1" lang="en-JP" sz="1200" i="1" dirty="0">
              <a:solidFill>
                <a:srgbClr val="AD13AD"/>
              </a:solidFill>
              <a:latin typeface="Meiryo UI" panose="020B0604030504040204" pitchFamily="50" charset="-128"/>
              <a:ea typeface="Meiryo UI" panose="020B0604030504040204" pitchFamily="50" charset="-128"/>
            </a:endParaRPr>
          </a:p>
        </p:txBody>
      </p:sp>
      <p:sp>
        <p:nvSpPr>
          <p:cNvPr id="13" name="TextBox 12">
            <a:extLst>
              <a:ext uri="{FF2B5EF4-FFF2-40B4-BE49-F238E27FC236}">
                <a16:creationId xmlns:a16="http://schemas.microsoft.com/office/drawing/2014/main" id="{E8D4A7B2-4225-E647-BB5A-615E8817AA2F}"/>
              </a:ext>
            </a:extLst>
          </p:cNvPr>
          <p:cNvSpPr txBox="1"/>
          <p:nvPr/>
        </p:nvSpPr>
        <p:spPr>
          <a:xfrm>
            <a:off x="402771" y="6357390"/>
            <a:ext cx="4595854" cy="276999"/>
          </a:xfrm>
          <a:prstGeom prst="rect">
            <a:avLst/>
          </a:prstGeom>
          <a:noFill/>
        </p:spPr>
        <p:txBody>
          <a:bodyPr wrap="square">
            <a:spAutoFit/>
          </a:bodyPr>
          <a:lstStyle/>
          <a:p>
            <a:r>
              <a:rPr lang="en-JP" sz="1200" dirty="0">
                <a:hlinkClick r:id="rId4"/>
              </a:rPr>
              <a:t>https://lightgbm.readthedocs.io/en/stable/Features.html</a:t>
            </a:r>
            <a:endParaRPr lang="en-JP" sz="1200" dirty="0"/>
          </a:p>
        </p:txBody>
      </p:sp>
      <p:sp>
        <p:nvSpPr>
          <p:cNvPr id="16" name="TextBox 15">
            <a:extLst>
              <a:ext uri="{FF2B5EF4-FFF2-40B4-BE49-F238E27FC236}">
                <a16:creationId xmlns:a16="http://schemas.microsoft.com/office/drawing/2014/main" id="{613B2ABB-D9E5-B1C5-6A6C-DB788584108A}"/>
              </a:ext>
            </a:extLst>
          </p:cNvPr>
          <p:cNvSpPr txBox="1"/>
          <p:nvPr/>
        </p:nvSpPr>
        <p:spPr>
          <a:xfrm>
            <a:off x="6418150" y="6357390"/>
            <a:ext cx="4595854" cy="276999"/>
          </a:xfrm>
          <a:prstGeom prst="rect">
            <a:avLst/>
          </a:prstGeom>
          <a:noFill/>
        </p:spPr>
        <p:txBody>
          <a:bodyPr wrap="square">
            <a:spAutoFit/>
          </a:bodyPr>
          <a:lstStyle/>
          <a:p>
            <a:r>
              <a:rPr lang="en-US" sz="1200" dirty="0">
                <a:hlinkClick r:id="rId5"/>
              </a:rPr>
              <a:t>https://</a:t>
            </a:r>
            <a:r>
              <a:rPr lang="en-US" sz="1200" dirty="0" err="1">
                <a:hlinkClick r:id="rId5"/>
              </a:rPr>
              <a:t>optuna.readthedocs.io</a:t>
            </a:r>
            <a:r>
              <a:rPr lang="en-US" sz="1200" dirty="0">
                <a:hlinkClick r:id="rId5"/>
              </a:rPr>
              <a:t>/</a:t>
            </a:r>
            <a:r>
              <a:rPr lang="en-US" sz="1200" dirty="0" err="1">
                <a:hlinkClick r:id="rId5"/>
              </a:rPr>
              <a:t>en</a:t>
            </a:r>
            <a:r>
              <a:rPr lang="en-US" sz="1200" dirty="0">
                <a:hlinkClick r:id="rId5"/>
              </a:rPr>
              <a:t>/stable/</a:t>
            </a:r>
            <a:r>
              <a:rPr lang="en-US" sz="1200" dirty="0" err="1">
                <a:hlinkClick r:id="rId5"/>
              </a:rPr>
              <a:t>index.html</a:t>
            </a:r>
            <a:endParaRPr lang="en-JP" sz="1200" dirty="0"/>
          </a:p>
        </p:txBody>
      </p:sp>
      <p:pic>
        <p:nvPicPr>
          <p:cNvPr id="17" name="Picture 16">
            <a:extLst>
              <a:ext uri="{FF2B5EF4-FFF2-40B4-BE49-F238E27FC236}">
                <a16:creationId xmlns:a16="http://schemas.microsoft.com/office/drawing/2014/main" id="{E9F3D481-709D-65AF-FDD3-2578DABC59F6}"/>
              </a:ext>
            </a:extLst>
          </p:cNvPr>
          <p:cNvPicPr>
            <a:picLocks noChangeAspect="1"/>
          </p:cNvPicPr>
          <p:nvPr/>
        </p:nvPicPr>
        <p:blipFill>
          <a:blip r:embed="rId6"/>
          <a:stretch>
            <a:fillRect/>
          </a:stretch>
        </p:blipFill>
        <p:spPr>
          <a:xfrm>
            <a:off x="5693148" y="3812444"/>
            <a:ext cx="3316955" cy="2020167"/>
          </a:xfrm>
          <a:prstGeom prst="rect">
            <a:avLst/>
          </a:prstGeom>
        </p:spPr>
      </p:pic>
      <p:pic>
        <p:nvPicPr>
          <p:cNvPr id="18" name="Picture 17">
            <a:extLst>
              <a:ext uri="{FF2B5EF4-FFF2-40B4-BE49-F238E27FC236}">
                <a16:creationId xmlns:a16="http://schemas.microsoft.com/office/drawing/2014/main" id="{7651D9BD-9118-C7D1-3DC9-7525DCCB96C6}"/>
              </a:ext>
            </a:extLst>
          </p:cNvPr>
          <p:cNvPicPr>
            <a:picLocks noChangeAspect="1"/>
          </p:cNvPicPr>
          <p:nvPr/>
        </p:nvPicPr>
        <p:blipFill>
          <a:blip r:embed="rId7"/>
          <a:stretch>
            <a:fillRect/>
          </a:stretch>
        </p:blipFill>
        <p:spPr>
          <a:xfrm>
            <a:off x="8880021" y="3812444"/>
            <a:ext cx="3101897" cy="2120401"/>
          </a:xfrm>
          <a:prstGeom prst="rect">
            <a:avLst/>
          </a:prstGeom>
        </p:spPr>
      </p:pic>
    </p:spTree>
    <p:extLst>
      <p:ext uri="{BB962C8B-B14F-4D97-AF65-F5344CB8AC3E}">
        <p14:creationId xmlns:p14="http://schemas.microsoft.com/office/powerpoint/2010/main" val="3821784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LightGBM</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Optuna</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pic>
        <p:nvPicPr>
          <p:cNvPr id="10" name="Picture 9">
            <a:extLst>
              <a:ext uri="{FF2B5EF4-FFF2-40B4-BE49-F238E27FC236}">
                <a16:creationId xmlns:a16="http://schemas.microsoft.com/office/drawing/2014/main" id="{BFAF07BE-7064-27D9-B76D-A5C702BEC75F}"/>
              </a:ext>
            </a:extLst>
          </p:cNvPr>
          <p:cNvPicPr>
            <a:picLocks noChangeAspect="1"/>
          </p:cNvPicPr>
          <p:nvPr/>
        </p:nvPicPr>
        <p:blipFill>
          <a:blip r:embed="rId2"/>
          <a:stretch>
            <a:fillRect/>
          </a:stretch>
        </p:blipFill>
        <p:spPr>
          <a:xfrm>
            <a:off x="402771" y="1098430"/>
            <a:ext cx="11298391" cy="5459123"/>
          </a:xfrm>
          <a:prstGeom prst="rect">
            <a:avLst/>
          </a:prstGeom>
        </p:spPr>
      </p:pic>
    </p:spTree>
    <p:extLst>
      <p:ext uri="{BB962C8B-B14F-4D97-AF65-F5344CB8AC3E}">
        <p14:creationId xmlns:p14="http://schemas.microsoft.com/office/powerpoint/2010/main" val="217938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LightGBM</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Optuna</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pic>
        <p:nvPicPr>
          <p:cNvPr id="3" name="Picture 2">
            <a:extLst>
              <a:ext uri="{FF2B5EF4-FFF2-40B4-BE49-F238E27FC236}">
                <a16:creationId xmlns:a16="http://schemas.microsoft.com/office/drawing/2014/main" id="{C397FA4D-D9CD-8E6F-402A-46F35701A554}"/>
              </a:ext>
            </a:extLst>
          </p:cNvPr>
          <p:cNvPicPr>
            <a:picLocks noChangeAspect="1"/>
          </p:cNvPicPr>
          <p:nvPr/>
        </p:nvPicPr>
        <p:blipFill>
          <a:blip r:embed="rId2"/>
          <a:stretch>
            <a:fillRect/>
          </a:stretch>
        </p:blipFill>
        <p:spPr>
          <a:xfrm>
            <a:off x="402772" y="1441492"/>
            <a:ext cx="10879101" cy="4514947"/>
          </a:xfrm>
          <a:prstGeom prst="rect">
            <a:avLst/>
          </a:prstGeom>
        </p:spPr>
      </p:pic>
    </p:spTree>
    <p:extLst>
      <p:ext uri="{BB962C8B-B14F-4D97-AF65-F5344CB8AC3E}">
        <p14:creationId xmlns:p14="http://schemas.microsoft.com/office/powerpoint/2010/main" val="422648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LightGBM</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Optuna</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pic>
        <p:nvPicPr>
          <p:cNvPr id="4" name="Picture 3">
            <a:extLst>
              <a:ext uri="{FF2B5EF4-FFF2-40B4-BE49-F238E27FC236}">
                <a16:creationId xmlns:a16="http://schemas.microsoft.com/office/drawing/2014/main" id="{B24403C1-54CD-7B48-28C2-247E87CB8B9E}"/>
              </a:ext>
            </a:extLst>
          </p:cNvPr>
          <p:cNvPicPr>
            <a:picLocks noChangeAspect="1"/>
          </p:cNvPicPr>
          <p:nvPr/>
        </p:nvPicPr>
        <p:blipFill>
          <a:blip r:embed="rId2"/>
          <a:stretch>
            <a:fillRect/>
          </a:stretch>
        </p:blipFill>
        <p:spPr>
          <a:xfrm>
            <a:off x="84752" y="1361987"/>
            <a:ext cx="10833620" cy="5272402"/>
          </a:xfrm>
          <a:prstGeom prst="rect">
            <a:avLst/>
          </a:prstGeom>
        </p:spPr>
      </p:pic>
      <p:sp>
        <p:nvSpPr>
          <p:cNvPr id="5" name="TextBox 4">
            <a:extLst>
              <a:ext uri="{FF2B5EF4-FFF2-40B4-BE49-F238E27FC236}">
                <a16:creationId xmlns:a16="http://schemas.microsoft.com/office/drawing/2014/main" id="{FB7FCDCE-3DFA-A578-98F1-25C374A59E43}"/>
              </a:ext>
            </a:extLst>
          </p:cNvPr>
          <p:cNvSpPr txBox="1"/>
          <p:nvPr/>
        </p:nvSpPr>
        <p:spPr>
          <a:xfrm>
            <a:off x="304800" y="1105989"/>
            <a:ext cx="10511246" cy="307777"/>
          </a:xfrm>
          <a:prstGeom prst="rect">
            <a:avLst/>
          </a:prstGeom>
          <a:noFill/>
        </p:spPr>
        <p:txBody>
          <a:bodyPr wrap="square" rtlCol="0">
            <a:spAutoFit/>
          </a:bodyPr>
          <a:lstStyle/>
          <a:p>
            <a:pPr algn="l"/>
            <a:r>
              <a:rPr lang="en-US" sz="1400" dirty="0">
                <a:latin typeface="Meiryo UI" panose="020B0604030504040204" pitchFamily="50" charset="-128"/>
                <a:ea typeface="Meiryo UI" panose="020B0604030504040204" pitchFamily="50" charset="-128"/>
              </a:rPr>
              <a:t>S</a:t>
            </a:r>
            <a:r>
              <a:rPr kumimoji="1" lang="en-US" sz="1400" dirty="0">
                <a:latin typeface="Meiryo UI" panose="020B0604030504040204" pitchFamily="50" charset="-128"/>
                <a:ea typeface="Meiryo UI" panose="020B0604030504040204" pitchFamily="50" charset="-128"/>
              </a:rPr>
              <a:t>plit: result contains numbers of times the feature is used to split the data across all trees.</a:t>
            </a:r>
            <a:endParaRPr kumimoji="1" lang="en-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3626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a:t>
            </a:r>
            <a:r>
              <a:rPr lang="en-US" altLang="ja-JP" dirty="0" err="1">
                <a:latin typeface="Meiryo UI" panose="020B0604030504040204" pitchFamily="50" charset="-128"/>
                <a:ea typeface="Meiryo UI" panose="020B0604030504040204" pitchFamily="50" charset="-128"/>
              </a:rPr>
              <a:t>LightGBM</a:t>
            </a:r>
            <a:r>
              <a:rPr lang="en-US" altLang="ja-JP" dirty="0">
                <a:latin typeface="Meiryo UI" panose="020B0604030504040204" pitchFamily="50" charset="-128"/>
                <a:ea typeface="Meiryo UI" panose="020B0604030504040204" pitchFamily="50" charset="-128"/>
              </a:rPr>
              <a:t> with </a:t>
            </a:r>
            <a:r>
              <a:rPr lang="en-US" altLang="ja-JP" dirty="0" err="1">
                <a:latin typeface="Meiryo UI" panose="020B0604030504040204" pitchFamily="50" charset="-128"/>
                <a:ea typeface="Meiryo UI" panose="020B0604030504040204" pitchFamily="50" charset="-128"/>
              </a:rPr>
              <a:t>Optuna</a:t>
            </a:r>
            <a:r>
              <a:rPr lang="en-US" altLang="ja-JP" dirty="0">
                <a:latin typeface="Meiryo UI" panose="020B0604030504040204" pitchFamily="50" charset="-128"/>
                <a:ea typeface="Meiryo UI" panose="020B0604030504040204" pitchFamily="50" charset="-128"/>
              </a:rPr>
              <a:t>)</a:t>
            </a:r>
            <a:endParaRPr lang="ja-JP" altLang="en-US" dirty="0">
              <a:latin typeface="Meiryo UI" panose="020B0604030504040204" pitchFamily="50" charset="-128"/>
              <a:ea typeface="Meiryo UI" panose="020B0604030504040204" pitchFamily="50" charset="-128"/>
            </a:endParaRPr>
          </a:p>
        </p:txBody>
      </p:sp>
      <p:sp>
        <p:nvSpPr>
          <p:cNvPr id="5" name="TextBox 4">
            <a:extLst>
              <a:ext uri="{FF2B5EF4-FFF2-40B4-BE49-F238E27FC236}">
                <a16:creationId xmlns:a16="http://schemas.microsoft.com/office/drawing/2014/main" id="{FB7FCDCE-3DFA-A578-98F1-25C374A59E43}"/>
              </a:ext>
            </a:extLst>
          </p:cNvPr>
          <p:cNvSpPr txBox="1"/>
          <p:nvPr/>
        </p:nvSpPr>
        <p:spPr>
          <a:xfrm>
            <a:off x="304800" y="1105989"/>
            <a:ext cx="10511246" cy="307777"/>
          </a:xfrm>
          <a:prstGeom prst="rect">
            <a:avLst/>
          </a:prstGeom>
          <a:noFill/>
        </p:spPr>
        <p:txBody>
          <a:bodyPr wrap="square" rtlCol="0">
            <a:spAutoFit/>
          </a:bodyPr>
          <a:lstStyle/>
          <a:p>
            <a:pPr algn="l"/>
            <a:r>
              <a:rPr lang="en-US" sz="1400" dirty="0">
                <a:latin typeface="Meiryo UI" panose="020B0604030504040204" pitchFamily="50" charset="-128"/>
                <a:ea typeface="Meiryo UI" panose="020B0604030504040204" pitchFamily="50" charset="-128"/>
              </a:rPr>
              <a:t>Gain: result contains the average training loss reduction gained when using a feature for splitting.</a:t>
            </a:r>
            <a:endParaRPr kumimoji="1" lang="en-JP" sz="1400" dirty="0">
              <a:latin typeface="Meiryo UI" panose="020B0604030504040204" pitchFamily="50" charset="-128"/>
              <a:ea typeface="Meiryo UI" panose="020B0604030504040204" pitchFamily="50" charset="-128"/>
            </a:endParaRPr>
          </a:p>
        </p:txBody>
      </p:sp>
      <p:pic>
        <p:nvPicPr>
          <p:cNvPr id="2" name="Picture 1">
            <a:extLst>
              <a:ext uri="{FF2B5EF4-FFF2-40B4-BE49-F238E27FC236}">
                <a16:creationId xmlns:a16="http://schemas.microsoft.com/office/drawing/2014/main" id="{D9317AF9-E5AD-9EF4-48AC-3914C91894D2}"/>
              </a:ext>
            </a:extLst>
          </p:cNvPr>
          <p:cNvPicPr>
            <a:picLocks noChangeAspect="1"/>
          </p:cNvPicPr>
          <p:nvPr/>
        </p:nvPicPr>
        <p:blipFill>
          <a:blip r:embed="rId2"/>
          <a:stretch>
            <a:fillRect/>
          </a:stretch>
        </p:blipFill>
        <p:spPr>
          <a:xfrm>
            <a:off x="84752" y="1367961"/>
            <a:ext cx="10833620" cy="5266428"/>
          </a:xfrm>
          <a:prstGeom prst="rect">
            <a:avLst/>
          </a:prstGeom>
        </p:spPr>
      </p:pic>
    </p:spTree>
    <p:extLst>
      <p:ext uri="{BB962C8B-B14F-4D97-AF65-F5344CB8AC3E}">
        <p14:creationId xmlns:p14="http://schemas.microsoft.com/office/powerpoint/2010/main" val="3549995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(SHAP)</a:t>
            </a:r>
            <a:endParaRPr lang="ja-JP" altLang="en-US" dirty="0">
              <a:latin typeface="Meiryo UI" panose="020B0604030504040204" pitchFamily="50" charset="-128"/>
              <a:ea typeface="Meiryo UI" panose="020B0604030504040204" pitchFamily="50" charset="-128"/>
            </a:endParaRPr>
          </a:p>
        </p:txBody>
      </p:sp>
      <p:sp>
        <p:nvSpPr>
          <p:cNvPr id="3" name="TextBox 2">
            <a:extLst>
              <a:ext uri="{FF2B5EF4-FFF2-40B4-BE49-F238E27FC236}">
                <a16:creationId xmlns:a16="http://schemas.microsoft.com/office/drawing/2014/main" id="{ED267D13-F446-50BF-544B-2E7C194D73C6}"/>
              </a:ext>
            </a:extLst>
          </p:cNvPr>
          <p:cNvSpPr txBox="1"/>
          <p:nvPr/>
        </p:nvSpPr>
        <p:spPr>
          <a:xfrm>
            <a:off x="596348" y="1200647"/>
            <a:ext cx="10322024" cy="3139321"/>
          </a:xfrm>
          <a:prstGeom prst="rect">
            <a:avLst/>
          </a:prstGeom>
          <a:noFill/>
        </p:spPr>
        <p:txBody>
          <a:bodyPr wrap="square" rtlCol="0">
            <a:spAutoFit/>
          </a:bodyPr>
          <a:lstStyle/>
          <a:p>
            <a:r>
              <a:rPr lang="en-US" b="1" i="0" dirty="0">
                <a:solidFill>
                  <a:srgbClr val="292929"/>
                </a:solidFill>
                <a:effectLst/>
                <a:latin typeface="sohne"/>
              </a:rPr>
              <a:t>What makes a measure of feature importance good or bad?</a:t>
            </a:r>
          </a:p>
          <a:p>
            <a:pPr algn="l"/>
            <a:endParaRPr lang="en-US" b="1" i="0" dirty="0">
              <a:solidFill>
                <a:srgbClr val="292929"/>
              </a:solidFill>
              <a:effectLst/>
              <a:latin typeface="source-serif-pro"/>
            </a:endParaRPr>
          </a:p>
          <a:p>
            <a:pPr algn="l"/>
            <a:r>
              <a:rPr lang="en-US" b="1" i="0" dirty="0">
                <a:solidFill>
                  <a:srgbClr val="292929"/>
                </a:solidFill>
                <a:effectLst/>
                <a:latin typeface="source-serif-pro"/>
              </a:rPr>
              <a:t>1. Consistency</a:t>
            </a:r>
          </a:p>
          <a:p>
            <a:pPr algn="l"/>
            <a:r>
              <a:rPr lang="en-US" b="1" i="0" dirty="0">
                <a:solidFill>
                  <a:srgbClr val="292929"/>
                </a:solidFill>
                <a:effectLst/>
                <a:latin typeface="source-serif-pro"/>
              </a:rPr>
              <a:t> - </a:t>
            </a:r>
            <a:r>
              <a:rPr lang="en-US" b="0" i="0" dirty="0">
                <a:solidFill>
                  <a:srgbClr val="292929"/>
                </a:solidFill>
                <a:effectLst/>
                <a:latin typeface="source-serif-pro"/>
              </a:rPr>
              <a:t>Whenever we change a model such that it relies more on a feature, then the attributed importance for that feature should not decrease.</a:t>
            </a:r>
          </a:p>
          <a:p>
            <a:pPr algn="l"/>
            <a:endParaRPr lang="en-US" b="0" i="0" dirty="0">
              <a:solidFill>
                <a:srgbClr val="292929"/>
              </a:solidFill>
              <a:effectLst/>
              <a:latin typeface="source-serif-pro"/>
            </a:endParaRPr>
          </a:p>
          <a:p>
            <a:pPr algn="l"/>
            <a:r>
              <a:rPr lang="en-US" b="1" i="0" dirty="0">
                <a:solidFill>
                  <a:srgbClr val="292929"/>
                </a:solidFill>
                <a:effectLst/>
                <a:latin typeface="source-serif-pro"/>
              </a:rPr>
              <a:t>2. Accuracy</a:t>
            </a:r>
          </a:p>
          <a:p>
            <a:pPr algn="l"/>
            <a:r>
              <a:rPr lang="en-US" b="1" dirty="0">
                <a:solidFill>
                  <a:srgbClr val="292929"/>
                </a:solidFill>
                <a:latin typeface="source-serif-pro"/>
              </a:rPr>
              <a:t> - </a:t>
            </a:r>
            <a:r>
              <a:rPr lang="en-US" b="0" i="0" dirty="0">
                <a:solidFill>
                  <a:srgbClr val="292929"/>
                </a:solidFill>
                <a:effectLst/>
                <a:latin typeface="source-serif-pro"/>
              </a:rPr>
              <a:t>The sum of all the feature </a:t>
            </a:r>
            <a:r>
              <a:rPr lang="en-US" b="0" i="0" dirty="0" err="1">
                <a:solidFill>
                  <a:srgbClr val="292929"/>
                </a:solidFill>
                <a:effectLst/>
                <a:latin typeface="source-serif-pro"/>
              </a:rPr>
              <a:t>importances</a:t>
            </a:r>
            <a:r>
              <a:rPr lang="en-US" b="0" i="0" dirty="0">
                <a:solidFill>
                  <a:srgbClr val="292929"/>
                </a:solidFill>
                <a:effectLst/>
                <a:latin typeface="source-serif-pro"/>
              </a:rPr>
              <a:t> should sum up to the total importance of the model. (For example if importance is measured by the R² value then the attribution to each feature should sum to the R² of the full model)</a:t>
            </a:r>
          </a:p>
          <a:p>
            <a:pPr algn="l"/>
            <a:endParaRPr kumimoji="1" lang="en-JP" dirty="0">
              <a:latin typeface="Meiryo UI" panose="020B0604030504040204" pitchFamily="50" charset="-128"/>
              <a:ea typeface="Meiryo UI" panose="020B0604030504040204" pitchFamily="50" charset="-128"/>
            </a:endParaRPr>
          </a:p>
        </p:txBody>
      </p:sp>
      <p:sp>
        <p:nvSpPr>
          <p:cNvPr id="4" name="TextBox 3">
            <a:extLst>
              <a:ext uri="{FF2B5EF4-FFF2-40B4-BE49-F238E27FC236}">
                <a16:creationId xmlns:a16="http://schemas.microsoft.com/office/drawing/2014/main" id="{9CC8CE33-7F10-E535-650D-5CC99DEAF4CD}"/>
              </a:ext>
            </a:extLst>
          </p:cNvPr>
          <p:cNvSpPr txBox="1"/>
          <p:nvPr/>
        </p:nvSpPr>
        <p:spPr>
          <a:xfrm>
            <a:off x="596348" y="6309119"/>
            <a:ext cx="10567284" cy="307777"/>
          </a:xfrm>
          <a:prstGeom prst="rect">
            <a:avLst/>
          </a:prstGeom>
          <a:noFill/>
        </p:spPr>
        <p:txBody>
          <a:bodyPr wrap="square" rtlCol="0">
            <a:spAutoFit/>
          </a:bodyPr>
          <a:lstStyle/>
          <a:p>
            <a:pPr algn="l"/>
            <a:r>
              <a:rPr kumimoji="1" lang="en-US" sz="1400" dirty="0">
                <a:latin typeface="Meiryo UI" panose="020B0604030504040204" pitchFamily="50" charset="-128"/>
                <a:ea typeface="Meiryo UI" panose="020B0604030504040204" pitchFamily="50" charset="-128"/>
                <a:hlinkClick r:id="rId2"/>
              </a:rPr>
              <a:t>https://</a:t>
            </a:r>
            <a:r>
              <a:rPr kumimoji="1" lang="en-US" sz="1400" dirty="0" err="1">
                <a:latin typeface="Meiryo UI" panose="020B0604030504040204" pitchFamily="50" charset="-128"/>
                <a:ea typeface="Meiryo UI" panose="020B0604030504040204" pitchFamily="50" charset="-128"/>
                <a:hlinkClick r:id="rId2"/>
              </a:rPr>
              <a:t>towardsdatascience.com</a:t>
            </a:r>
            <a:r>
              <a:rPr kumimoji="1" lang="en-US" sz="1400" dirty="0">
                <a:latin typeface="Meiryo UI" panose="020B0604030504040204" pitchFamily="50" charset="-128"/>
                <a:ea typeface="Meiryo UI" panose="020B0604030504040204" pitchFamily="50" charset="-128"/>
                <a:hlinkClick r:id="rId2"/>
              </a:rPr>
              <a:t>/interpretable-machine-learning-with-xgboost-9ec80d148d27</a:t>
            </a:r>
            <a:endParaRPr kumimoji="1" lang="en-JP" sz="1400" dirty="0">
              <a:latin typeface="Meiryo UI" panose="020B0604030504040204" pitchFamily="50" charset="-128"/>
              <a:ea typeface="Meiryo UI" panose="020B0604030504040204" pitchFamily="50" charset="-128"/>
            </a:endParaRPr>
          </a:p>
        </p:txBody>
      </p:sp>
      <p:sp>
        <p:nvSpPr>
          <p:cNvPr id="8" name="TextBox 7">
            <a:extLst>
              <a:ext uri="{FF2B5EF4-FFF2-40B4-BE49-F238E27FC236}">
                <a16:creationId xmlns:a16="http://schemas.microsoft.com/office/drawing/2014/main" id="{A128D3F8-7AD6-C1C5-53A5-2140BF55BD9F}"/>
              </a:ext>
            </a:extLst>
          </p:cNvPr>
          <p:cNvSpPr txBox="1"/>
          <p:nvPr/>
        </p:nvSpPr>
        <p:spPr>
          <a:xfrm>
            <a:off x="5445318" y="4268366"/>
            <a:ext cx="4713705" cy="1754326"/>
          </a:xfrm>
          <a:prstGeom prst="rect">
            <a:avLst/>
          </a:prstGeom>
          <a:noFill/>
        </p:spPr>
        <p:txBody>
          <a:bodyPr wrap="square" rtlCol="0">
            <a:spAutoFit/>
          </a:bodyPr>
          <a:lstStyle/>
          <a:p>
            <a:pPr algn="l"/>
            <a:endParaRPr lang="en-US" i="1" dirty="0">
              <a:solidFill>
                <a:srgbClr val="FF0000"/>
              </a:solidFill>
              <a:effectLst/>
              <a:latin typeface="source-serif-pro"/>
            </a:endParaRPr>
          </a:p>
          <a:p>
            <a:pPr algn="l"/>
            <a:r>
              <a:rPr lang="en-US" sz="3600" i="1" dirty="0">
                <a:solidFill>
                  <a:srgbClr val="FF0000"/>
                </a:solidFill>
                <a:effectLst/>
                <a:latin typeface="source-serif-pro"/>
              </a:rPr>
              <a:t>SHAP is both consistent and accurate.</a:t>
            </a:r>
          </a:p>
          <a:p>
            <a:pPr algn="l"/>
            <a:endParaRPr kumimoji="1" lang="en-JP" dirty="0">
              <a:latin typeface="Meiryo UI" panose="020B0604030504040204" pitchFamily="50" charset="-128"/>
              <a:ea typeface="Meiryo UI" panose="020B0604030504040204" pitchFamily="50" charset="-128"/>
            </a:endParaRPr>
          </a:p>
        </p:txBody>
      </p:sp>
      <p:pic>
        <p:nvPicPr>
          <p:cNvPr id="2056" name="Picture 8">
            <a:extLst>
              <a:ext uri="{FF2B5EF4-FFF2-40B4-BE49-F238E27FC236}">
                <a16:creationId xmlns:a16="http://schemas.microsoft.com/office/drawing/2014/main" id="{F723B7DF-F7C2-2033-DD2F-E6C67C19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74" y="4154456"/>
            <a:ext cx="3930595" cy="215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333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en-US" altLang="ja-JP" dirty="0">
                <a:latin typeface="Meiryo UI" panose="020B0604030504040204" pitchFamily="50" charset="-128"/>
                <a:ea typeface="Meiryo UI" panose="020B0604030504040204" pitchFamily="50" charset="-128"/>
              </a:rPr>
              <a:t> (SHAP)</a:t>
            </a:r>
            <a:endParaRPr lang="ja-JP" altLang="en-US" dirty="0">
              <a:latin typeface="Meiryo UI" panose="020B0604030504040204" pitchFamily="50" charset="-128"/>
              <a:ea typeface="Meiryo UI" panose="020B0604030504040204" pitchFamily="50" charset="-128"/>
            </a:endParaRPr>
          </a:p>
        </p:txBody>
      </p:sp>
      <p:pic>
        <p:nvPicPr>
          <p:cNvPr id="7" name="Picture 6">
            <a:extLst>
              <a:ext uri="{FF2B5EF4-FFF2-40B4-BE49-F238E27FC236}">
                <a16:creationId xmlns:a16="http://schemas.microsoft.com/office/drawing/2014/main" id="{56CDA559-9338-BFA1-1101-D754498E3788}"/>
              </a:ext>
            </a:extLst>
          </p:cNvPr>
          <p:cNvPicPr>
            <a:picLocks noChangeAspect="1"/>
          </p:cNvPicPr>
          <p:nvPr/>
        </p:nvPicPr>
        <p:blipFill>
          <a:blip r:embed="rId2"/>
          <a:stretch>
            <a:fillRect/>
          </a:stretch>
        </p:blipFill>
        <p:spPr>
          <a:xfrm>
            <a:off x="751115" y="1033040"/>
            <a:ext cx="3864428" cy="5824960"/>
          </a:xfrm>
          <a:prstGeom prst="rect">
            <a:avLst/>
          </a:prstGeom>
        </p:spPr>
      </p:pic>
      <p:pic>
        <p:nvPicPr>
          <p:cNvPr id="8" name="Picture 7">
            <a:extLst>
              <a:ext uri="{FF2B5EF4-FFF2-40B4-BE49-F238E27FC236}">
                <a16:creationId xmlns:a16="http://schemas.microsoft.com/office/drawing/2014/main" id="{96747FC0-8918-7D7C-021C-BD59C92223DE}"/>
              </a:ext>
            </a:extLst>
          </p:cNvPr>
          <p:cNvPicPr>
            <a:picLocks noChangeAspect="1"/>
          </p:cNvPicPr>
          <p:nvPr/>
        </p:nvPicPr>
        <p:blipFill>
          <a:blip r:embed="rId3"/>
          <a:stretch>
            <a:fillRect/>
          </a:stretch>
        </p:blipFill>
        <p:spPr>
          <a:xfrm>
            <a:off x="6004469" y="1006112"/>
            <a:ext cx="4463234" cy="5798033"/>
          </a:xfrm>
          <a:prstGeom prst="rect">
            <a:avLst/>
          </a:prstGeom>
        </p:spPr>
      </p:pic>
    </p:spTree>
    <p:extLst>
      <p:ext uri="{BB962C8B-B14F-4D97-AF65-F5344CB8AC3E}">
        <p14:creationId xmlns:p14="http://schemas.microsoft.com/office/powerpoint/2010/main" val="424322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タイトル 1">
            <a:extLst>
              <a:ext uri="{FF2B5EF4-FFF2-40B4-BE49-F238E27FC236}">
                <a16:creationId xmlns:a16="http://schemas.microsoft.com/office/drawing/2014/main" id="{0DB344C3-B0D0-E493-90B2-443563F691E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a:spcAft>
                <a:spcPts val="600"/>
              </a:spcAft>
            </a:pPr>
            <a:r>
              <a:rPr lang="en-US" altLang="ja-JP" sz="3100" kern="1200" dirty="0" err="1">
                <a:solidFill>
                  <a:srgbClr val="FFFFFF"/>
                </a:solidFill>
                <a:latin typeface="+mj-lt"/>
                <a:ea typeface="+mj-ea"/>
                <a:cs typeface="+mj-cs"/>
              </a:rPr>
              <a:t>Lightgbm</a:t>
            </a:r>
            <a:r>
              <a:rPr lang="en-US" altLang="ja-JP" sz="3100" kern="1200" dirty="0">
                <a:solidFill>
                  <a:srgbClr val="FFFFFF"/>
                </a:solidFill>
                <a:latin typeface="+mj-lt"/>
                <a:ea typeface="+mj-ea"/>
                <a:cs typeface="+mj-cs"/>
              </a:rPr>
              <a:t> without one hot encoding using categorical feature support</a:t>
            </a:r>
          </a:p>
        </p:txBody>
      </p:sp>
      <p:pic>
        <p:nvPicPr>
          <p:cNvPr id="2" name="Picture 1">
            <a:extLst>
              <a:ext uri="{FF2B5EF4-FFF2-40B4-BE49-F238E27FC236}">
                <a16:creationId xmlns:a16="http://schemas.microsoft.com/office/drawing/2014/main" id="{E5BD45B8-0863-3CF9-C9A9-F737F185D1C6}"/>
              </a:ext>
            </a:extLst>
          </p:cNvPr>
          <p:cNvPicPr>
            <a:picLocks noChangeAspect="1"/>
          </p:cNvPicPr>
          <p:nvPr/>
        </p:nvPicPr>
        <p:blipFill>
          <a:blip r:embed="rId2"/>
          <a:stretch>
            <a:fillRect/>
          </a:stretch>
        </p:blipFill>
        <p:spPr>
          <a:xfrm>
            <a:off x="4121572" y="2716282"/>
            <a:ext cx="7987459" cy="3314794"/>
          </a:xfrm>
          <a:prstGeom prst="rect">
            <a:avLst/>
          </a:prstGeom>
        </p:spPr>
      </p:pic>
      <p:pic>
        <p:nvPicPr>
          <p:cNvPr id="10" name="Picture 9">
            <a:extLst>
              <a:ext uri="{FF2B5EF4-FFF2-40B4-BE49-F238E27FC236}">
                <a16:creationId xmlns:a16="http://schemas.microsoft.com/office/drawing/2014/main" id="{6ADFF12A-656F-E01C-FF22-02463AE51C65}"/>
              </a:ext>
            </a:extLst>
          </p:cNvPr>
          <p:cNvPicPr>
            <a:picLocks noChangeAspect="1"/>
          </p:cNvPicPr>
          <p:nvPr/>
        </p:nvPicPr>
        <p:blipFill>
          <a:blip r:embed="rId3"/>
          <a:stretch>
            <a:fillRect/>
          </a:stretch>
        </p:blipFill>
        <p:spPr>
          <a:xfrm>
            <a:off x="4070713" y="334229"/>
            <a:ext cx="8101630" cy="1454814"/>
          </a:xfrm>
          <a:prstGeom prst="rect">
            <a:avLst/>
          </a:prstGeom>
        </p:spPr>
      </p:pic>
      <p:sp>
        <p:nvSpPr>
          <p:cNvPr id="12" name="TextBox 11">
            <a:extLst>
              <a:ext uri="{FF2B5EF4-FFF2-40B4-BE49-F238E27FC236}">
                <a16:creationId xmlns:a16="http://schemas.microsoft.com/office/drawing/2014/main" id="{D7AE5891-1B54-CF6D-A187-2C0DD47E92F0}"/>
              </a:ext>
            </a:extLst>
          </p:cNvPr>
          <p:cNvSpPr txBox="1"/>
          <p:nvPr/>
        </p:nvSpPr>
        <p:spPr>
          <a:xfrm>
            <a:off x="4301656" y="1902208"/>
            <a:ext cx="7641203" cy="276999"/>
          </a:xfrm>
          <a:prstGeom prst="rect">
            <a:avLst/>
          </a:prstGeom>
          <a:noFill/>
        </p:spPr>
        <p:txBody>
          <a:bodyPr wrap="square" rtlCol="0">
            <a:spAutoFit/>
          </a:bodyPr>
          <a:lstStyle/>
          <a:p>
            <a:pPr algn="l"/>
            <a:r>
              <a:rPr kumimoji="1" lang="en-US" sz="1200" dirty="0">
                <a:latin typeface="Meiryo UI" panose="020B0604030504040204" pitchFamily="50" charset="-128"/>
                <a:ea typeface="Meiryo UI" panose="020B0604030504040204" pitchFamily="50" charset="-128"/>
                <a:hlinkClick r:id="rId4"/>
              </a:rPr>
              <a:t>https://</a:t>
            </a:r>
            <a:r>
              <a:rPr kumimoji="1" lang="en-US" sz="1200" dirty="0" err="1">
                <a:latin typeface="Meiryo UI" panose="020B0604030504040204" pitchFamily="50" charset="-128"/>
                <a:ea typeface="Meiryo UI" panose="020B0604030504040204" pitchFamily="50" charset="-128"/>
                <a:hlinkClick r:id="rId4"/>
              </a:rPr>
              <a:t>lightgbm.readthedocs.io</a:t>
            </a:r>
            <a:r>
              <a:rPr kumimoji="1" lang="en-US" sz="1200" dirty="0">
                <a:latin typeface="Meiryo UI" panose="020B0604030504040204" pitchFamily="50" charset="-128"/>
                <a:ea typeface="Meiryo UI" panose="020B0604030504040204" pitchFamily="50" charset="-128"/>
                <a:hlinkClick r:id="rId4"/>
              </a:rPr>
              <a:t>/</a:t>
            </a:r>
            <a:r>
              <a:rPr kumimoji="1" lang="en-US" sz="1200" dirty="0" err="1">
                <a:latin typeface="Meiryo UI" panose="020B0604030504040204" pitchFamily="50" charset="-128"/>
                <a:ea typeface="Meiryo UI" panose="020B0604030504040204" pitchFamily="50" charset="-128"/>
                <a:hlinkClick r:id="rId4"/>
              </a:rPr>
              <a:t>en</a:t>
            </a:r>
            <a:r>
              <a:rPr kumimoji="1" lang="en-US" sz="1200" dirty="0">
                <a:latin typeface="Meiryo UI" panose="020B0604030504040204" pitchFamily="50" charset="-128"/>
                <a:ea typeface="Meiryo UI" panose="020B0604030504040204" pitchFamily="50" charset="-128"/>
                <a:hlinkClick r:id="rId4"/>
              </a:rPr>
              <a:t>/latest/</a:t>
            </a:r>
            <a:r>
              <a:rPr kumimoji="1" lang="en-US" sz="1200" dirty="0" err="1">
                <a:latin typeface="Meiryo UI" panose="020B0604030504040204" pitchFamily="50" charset="-128"/>
                <a:ea typeface="Meiryo UI" panose="020B0604030504040204" pitchFamily="50" charset="-128"/>
                <a:hlinkClick r:id="rId4"/>
              </a:rPr>
              <a:t>Features.html#optimal-split-for-categorical-features</a:t>
            </a:r>
            <a:endParaRPr kumimoji="1" lang="en-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4090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46ABCF-65AD-DE15-CEDF-9392297CA880}"/>
              </a:ext>
            </a:extLst>
          </p:cNvPr>
          <p:cNvPicPr>
            <a:picLocks noChangeAspect="1"/>
          </p:cNvPicPr>
          <p:nvPr/>
        </p:nvPicPr>
        <p:blipFill>
          <a:blip r:embed="rId2"/>
          <a:stretch>
            <a:fillRect/>
          </a:stretch>
        </p:blipFill>
        <p:spPr>
          <a:xfrm>
            <a:off x="4037824" y="677942"/>
            <a:ext cx="3999828" cy="5161070"/>
          </a:xfrm>
          <a:prstGeom prst="rect">
            <a:avLst/>
          </a:prstGeom>
        </p:spPr>
      </p:pic>
      <p:pic>
        <p:nvPicPr>
          <p:cNvPr id="5" name="Picture 4">
            <a:extLst>
              <a:ext uri="{FF2B5EF4-FFF2-40B4-BE49-F238E27FC236}">
                <a16:creationId xmlns:a16="http://schemas.microsoft.com/office/drawing/2014/main" id="{2A44766B-2AA4-1B38-BE27-82B483176FF4}"/>
              </a:ext>
            </a:extLst>
          </p:cNvPr>
          <p:cNvPicPr>
            <a:picLocks noChangeAspect="1"/>
          </p:cNvPicPr>
          <p:nvPr/>
        </p:nvPicPr>
        <p:blipFill>
          <a:blip r:embed="rId3"/>
          <a:stretch>
            <a:fillRect/>
          </a:stretch>
        </p:blipFill>
        <p:spPr>
          <a:xfrm>
            <a:off x="8174503" y="677942"/>
            <a:ext cx="3922411" cy="5161069"/>
          </a:xfrm>
          <a:prstGeom prst="rect">
            <a:avLst/>
          </a:prstGeom>
        </p:spPr>
      </p:pic>
      <p:sp>
        <p:nvSpPr>
          <p:cNvPr id="8" name="タイトル 1">
            <a:extLst>
              <a:ext uri="{FF2B5EF4-FFF2-40B4-BE49-F238E27FC236}">
                <a16:creationId xmlns:a16="http://schemas.microsoft.com/office/drawing/2014/main" id="{B20142EE-C341-5641-4905-9B9860DD55D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a:spcAft>
                <a:spcPts val="600"/>
              </a:spcAft>
            </a:pPr>
            <a:r>
              <a:rPr lang="en-US" altLang="ja-JP" sz="3100" kern="1200" dirty="0" err="1">
                <a:solidFill>
                  <a:srgbClr val="FFFFFF"/>
                </a:solidFill>
                <a:latin typeface="+mj-lt"/>
                <a:ea typeface="+mj-ea"/>
                <a:cs typeface="+mj-cs"/>
              </a:rPr>
              <a:t>Lightgbm</a:t>
            </a:r>
            <a:r>
              <a:rPr lang="en-US" altLang="ja-JP" sz="3100" kern="1200" dirty="0">
                <a:solidFill>
                  <a:srgbClr val="FFFFFF"/>
                </a:solidFill>
                <a:latin typeface="+mj-lt"/>
                <a:ea typeface="+mj-ea"/>
                <a:cs typeface="+mj-cs"/>
              </a:rPr>
              <a:t> without one hot encoding using categorical feature support</a:t>
            </a:r>
          </a:p>
        </p:txBody>
      </p:sp>
    </p:spTree>
    <p:extLst>
      <p:ext uri="{BB962C8B-B14F-4D97-AF65-F5344CB8AC3E}">
        <p14:creationId xmlns:p14="http://schemas.microsoft.com/office/powerpoint/2010/main" val="300396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b="1">
                <a:effectLst/>
                <a:latin typeface="YuGothic"/>
              </a:rPr>
              <a:t>データの選択 </a:t>
            </a:r>
            <a:endParaRPr lang="ja-JP" altLang="en-US">
              <a:effectLst/>
            </a:endParaRPr>
          </a:p>
        </p:txBody>
      </p:sp>
      <p:pic>
        <p:nvPicPr>
          <p:cNvPr id="44" name="図 10">
            <a:extLst>
              <a:ext uri="{FF2B5EF4-FFF2-40B4-BE49-F238E27FC236}">
                <a16:creationId xmlns:a16="http://schemas.microsoft.com/office/drawing/2014/main" id="{FD21243F-B855-8ACF-D9A8-AD34BB6CDC26}"/>
              </a:ext>
            </a:extLst>
          </p:cNvPr>
          <p:cNvPicPr>
            <a:picLocks noChangeAspect="1"/>
          </p:cNvPicPr>
          <p:nvPr/>
        </p:nvPicPr>
        <p:blipFill>
          <a:blip r:embed="rId2"/>
          <a:stretch>
            <a:fillRect/>
          </a:stretch>
        </p:blipFill>
        <p:spPr>
          <a:xfrm>
            <a:off x="1002609" y="4932668"/>
            <a:ext cx="1433368" cy="1433368"/>
          </a:xfrm>
          <a:prstGeom prst="rect">
            <a:avLst/>
          </a:prstGeom>
        </p:spPr>
      </p:pic>
      <p:sp>
        <p:nvSpPr>
          <p:cNvPr id="46" name="コンテンツ プレースホルダー 2">
            <a:extLst>
              <a:ext uri="{FF2B5EF4-FFF2-40B4-BE49-F238E27FC236}">
                <a16:creationId xmlns:a16="http://schemas.microsoft.com/office/drawing/2014/main" id="{33F4B456-7929-66E9-0C03-FD0D75DD3ECD}"/>
              </a:ext>
            </a:extLst>
          </p:cNvPr>
          <p:cNvSpPr txBox="1">
            <a:spLocks/>
          </p:cNvSpPr>
          <p:nvPr/>
        </p:nvSpPr>
        <p:spPr>
          <a:xfrm>
            <a:off x="570384" y="4697385"/>
            <a:ext cx="1511972" cy="258957"/>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90000"/>
              </a:lnSpc>
              <a:spcBef>
                <a:spcPts val="1000"/>
              </a:spcBef>
              <a:buFont typeface="Arial" panose="020B0604020202020204" pitchFamily="34" charset="0"/>
              <a:buNone/>
              <a:defRPr kumimoji="1"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en-US" altLang="ja-JP" b="1" dirty="0">
                <a:solidFill>
                  <a:schemeClr val="tx1">
                    <a:lumMod val="75000"/>
                    <a:lumOff val="25000"/>
                  </a:schemeClr>
                </a:solidFill>
                <a:latin typeface="Meiryo UI" panose="020B0604030504040204" pitchFamily="34" charset="-128"/>
                <a:ea typeface="Meiryo UI" panose="020B0604030504040204" pitchFamily="34" charset="-128"/>
              </a:rPr>
              <a:t>Data/Domain</a:t>
            </a:r>
            <a:r>
              <a:rPr lang="ja-JP" altLang="en-US" b="1">
                <a:solidFill>
                  <a:schemeClr val="tx1">
                    <a:lumMod val="75000"/>
                    <a:lumOff val="25000"/>
                  </a:schemeClr>
                </a:solidFill>
                <a:latin typeface="Meiryo UI" panose="020B0604030504040204" pitchFamily="34" charset="-128"/>
                <a:ea typeface="Meiryo UI" panose="020B0604030504040204" pitchFamily="34" charset="-128"/>
              </a:rPr>
              <a:t>知識</a:t>
            </a:r>
            <a:endParaRPr lang="en-US" altLang="ja-JP" sz="700" b="1" dirty="0">
              <a:solidFill>
                <a:schemeClr val="tx1">
                  <a:lumMod val="75000"/>
                  <a:lumOff val="25000"/>
                </a:schemeClr>
              </a:solidFill>
              <a:latin typeface="Meiryo UI" panose="020B0604030504040204" pitchFamily="34" charset="-128"/>
              <a:ea typeface="Meiryo UI" panose="020B0604030504040204" pitchFamily="34" charset="-128"/>
            </a:endParaRPr>
          </a:p>
        </p:txBody>
      </p:sp>
      <p:sp>
        <p:nvSpPr>
          <p:cNvPr id="47" name="コンテンツ プレースホルダー 2">
            <a:extLst>
              <a:ext uri="{FF2B5EF4-FFF2-40B4-BE49-F238E27FC236}">
                <a16:creationId xmlns:a16="http://schemas.microsoft.com/office/drawing/2014/main" id="{A9CC6107-1FC4-260F-B14C-D8A0B1163DB0}"/>
              </a:ext>
            </a:extLst>
          </p:cNvPr>
          <p:cNvSpPr txBox="1">
            <a:spLocks/>
          </p:cNvSpPr>
          <p:nvPr/>
        </p:nvSpPr>
        <p:spPr>
          <a:xfrm>
            <a:off x="1691931" y="2727622"/>
            <a:ext cx="995320" cy="259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1100" b="1">
                <a:solidFill>
                  <a:schemeClr val="tx1">
                    <a:lumMod val="75000"/>
                    <a:lumOff val="25000"/>
                  </a:schemeClr>
                </a:solidFill>
                <a:latin typeface="Meiryo UI" panose="020B0604030504040204" pitchFamily="34" charset="-128"/>
                <a:ea typeface="Meiryo UI" panose="020B0604030504040204" pitchFamily="34" charset="-128"/>
              </a:rPr>
              <a:t>分析結果</a:t>
            </a:r>
            <a:endParaRPr lang="en-US" altLang="ja-JP" sz="1100" b="1" dirty="0">
              <a:solidFill>
                <a:schemeClr val="tx1">
                  <a:lumMod val="75000"/>
                  <a:lumOff val="25000"/>
                </a:schemeClr>
              </a:solidFill>
              <a:latin typeface="Meiryo UI" panose="020B0604030504040204" pitchFamily="34" charset="-128"/>
              <a:ea typeface="Meiryo UI" panose="020B0604030504040204" pitchFamily="34" charset="-128"/>
            </a:endParaRPr>
          </a:p>
        </p:txBody>
      </p:sp>
      <p:pic>
        <p:nvPicPr>
          <p:cNvPr id="49" name="図 11">
            <a:extLst>
              <a:ext uri="{FF2B5EF4-FFF2-40B4-BE49-F238E27FC236}">
                <a16:creationId xmlns:a16="http://schemas.microsoft.com/office/drawing/2014/main" id="{2104EDBE-C9F1-B6CF-5836-8CDFC0686449}"/>
              </a:ext>
            </a:extLst>
          </p:cNvPr>
          <p:cNvPicPr>
            <a:picLocks noChangeAspect="1"/>
          </p:cNvPicPr>
          <p:nvPr/>
        </p:nvPicPr>
        <p:blipFill>
          <a:blip r:embed="rId3"/>
          <a:stretch>
            <a:fillRect/>
          </a:stretch>
        </p:blipFill>
        <p:spPr>
          <a:xfrm>
            <a:off x="1063999" y="1358605"/>
            <a:ext cx="1310588" cy="1310588"/>
          </a:xfrm>
          <a:prstGeom prst="rect">
            <a:avLst/>
          </a:prstGeom>
        </p:spPr>
      </p:pic>
      <p:sp>
        <p:nvSpPr>
          <p:cNvPr id="51" name="Right Arrow 50">
            <a:extLst>
              <a:ext uri="{FF2B5EF4-FFF2-40B4-BE49-F238E27FC236}">
                <a16:creationId xmlns:a16="http://schemas.microsoft.com/office/drawing/2014/main" id="{5234DF36-934D-27C9-03B4-35490FCB8A3E}"/>
              </a:ext>
            </a:extLst>
          </p:cNvPr>
          <p:cNvSpPr/>
          <p:nvPr/>
        </p:nvSpPr>
        <p:spPr>
          <a:xfrm rot="5400000">
            <a:off x="1354074" y="3568535"/>
            <a:ext cx="1602223" cy="4388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2" name="Left Arrow 51">
            <a:extLst>
              <a:ext uri="{FF2B5EF4-FFF2-40B4-BE49-F238E27FC236}">
                <a16:creationId xmlns:a16="http://schemas.microsoft.com/office/drawing/2014/main" id="{96012D02-245A-B0CA-01F9-F96E9B37031C}"/>
              </a:ext>
            </a:extLst>
          </p:cNvPr>
          <p:cNvSpPr/>
          <p:nvPr/>
        </p:nvSpPr>
        <p:spPr>
          <a:xfrm rot="5400000">
            <a:off x="482287" y="3568535"/>
            <a:ext cx="1602223" cy="4388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53" name="図 4" descr="テキスト, 地図, 屋外, 写真 が含まれている画像&#10;&#10;自動的に生成された説明">
            <a:extLst>
              <a:ext uri="{FF2B5EF4-FFF2-40B4-BE49-F238E27FC236}">
                <a16:creationId xmlns:a16="http://schemas.microsoft.com/office/drawing/2014/main" id="{B6B5E2B6-D52B-A439-0A0B-E12E4D33E4FE}"/>
              </a:ext>
            </a:extLst>
          </p:cNvPr>
          <p:cNvPicPr>
            <a:picLocks noChangeAspect="1"/>
          </p:cNvPicPr>
          <p:nvPr/>
        </p:nvPicPr>
        <p:blipFill rotWithShape="1">
          <a:blip r:embed="rId4">
            <a:extLst>
              <a:ext uri="{28A0092B-C50C-407E-A947-70E740481C1C}">
                <a14:useLocalDpi xmlns:a14="http://schemas.microsoft.com/office/drawing/2010/main" val="0"/>
              </a:ext>
            </a:extLst>
          </a:blip>
          <a:srcRect r="422"/>
          <a:stretch/>
        </p:blipFill>
        <p:spPr>
          <a:xfrm>
            <a:off x="3258237" y="1788052"/>
            <a:ext cx="8149702" cy="3976784"/>
          </a:xfrm>
          <a:prstGeom prst="rect">
            <a:avLst/>
          </a:prstGeom>
        </p:spPr>
      </p:pic>
      <p:cxnSp>
        <p:nvCxnSpPr>
          <p:cNvPr id="54" name="直線コネクタ 11">
            <a:extLst>
              <a:ext uri="{FF2B5EF4-FFF2-40B4-BE49-F238E27FC236}">
                <a16:creationId xmlns:a16="http://schemas.microsoft.com/office/drawing/2014/main" id="{527F18B7-19B9-F338-21BA-B1B2749F1026}"/>
              </a:ext>
            </a:extLst>
          </p:cNvPr>
          <p:cNvCxnSpPr>
            <a:cxnSpLocks noChangeAspect="1"/>
          </p:cNvCxnSpPr>
          <p:nvPr/>
        </p:nvCxnSpPr>
        <p:spPr>
          <a:xfrm>
            <a:off x="11407939" y="1582223"/>
            <a:ext cx="0" cy="4388442"/>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ボックス 12">
            <a:extLst>
              <a:ext uri="{FF2B5EF4-FFF2-40B4-BE49-F238E27FC236}">
                <a16:creationId xmlns:a16="http://schemas.microsoft.com/office/drawing/2014/main" id="{EE8D3EE5-8184-5094-B4FA-3C84B5367134}"/>
              </a:ext>
            </a:extLst>
          </p:cNvPr>
          <p:cNvSpPr txBox="1">
            <a:spLocks noChangeAspect="1"/>
          </p:cNvSpPr>
          <p:nvPr/>
        </p:nvSpPr>
        <p:spPr>
          <a:xfrm>
            <a:off x="8056355" y="1752289"/>
            <a:ext cx="1612941" cy="261610"/>
          </a:xfrm>
          <a:prstGeom prst="rect">
            <a:avLst/>
          </a:prstGeom>
          <a:noFill/>
        </p:spPr>
        <p:txBody>
          <a:bodyPr wrap="square" rtlCol="0">
            <a:spAutoFit/>
          </a:bodyPr>
          <a:lstStyle/>
          <a:p>
            <a:pPr algn="r"/>
            <a:r>
              <a:rPr kumimoji="1" lang="ja-JP" altLang="en-US" sz="1100">
                <a:latin typeface="Meiryo UI" panose="020B0604030504040204" pitchFamily="50" charset="-128"/>
                <a:ea typeface="Meiryo UI" panose="020B0604030504040204" pitchFamily="50" charset="-128"/>
              </a:rPr>
              <a:t>牽制時のリリースタイミング</a:t>
            </a:r>
            <a:endParaRPr kumimoji="1" lang="ja-JP" altLang="en-US" sz="1100" dirty="0">
              <a:latin typeface="Meiryo UI" panose="020B0604030504040204" pitchFamily="50" charset="-128"/>
              <a:ea typeface="Meiryo UI" panose="020B0604030504040204" pitchFamily="50" charset="-128"/>
            </a:endParaRPr>
          </a:p>
        </p:txBody>
      </p:sp>
      <p:cxnSp>
        <p:nvCxnSpPr>
          <p:cNvPr id="56" name="直線コネクタ 13">
            <a:extLst>
              <a:ext uri="{FF2B5EF4-FFF2-40B4-BE49-F238E27FC236}">
                <a16:creationId xmlns:a16="http://schemas.microsoft.com/office/drawing/2014/main" id="{627D5A3E-F3C8-E118-8C03-A5950206914D}"/>
              </a:ext>
            </a:extLst>
          </p:cNvPr>
          <p:cNvCxnSpPr>
            <a:cxnSpLocks noChangeAspect="1"/>
          </p:cNvCxnSpPr>
          <p:nvPr/>
        </p:nvCxnSpPr>
        <p:spPr>
          <a:xfrm>
            <a:off x="7350413" y="1582223"/>
            <a:ext cx="0" cy="4388442"/>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57" name="テキスト ボックス 14">
            <a:extLst>
              <a:ext uri="{FF2B5EF4-FFF2-40B4-BE49-F238E27FC236}">
                <a16:creationId xmlns:a16="http://schemas.microsoft.com/office/drawing/2014/main" id="{A446FC55-3929-25A5-C74D-A228A6C45BE9}"/>
              </a:ext>
            </a:extLst>
          </p:cNvPr>
          <p:cNvSpPr txBox="1">
            <a:spLocks noChangeAspect="1"/>
          </p:cNvSpPr>
          <p:nvPr/>
        </p:nvSpPr>
        <p:spPr>
          <a:xfrm>
            <a:off x="5035168" y="1752289"/>
            <a:ext cx="1612942" cy="261610"/>
          </a:xfrm>
          <a:prstGeom prst="rect">
            <a:avLst/>
          </a:prstGeom>
          <a:noFill/>
        </p:spPr>
        <p:txBody>
          <a:bodyPr wrap="none" rtlCol="0">
            <a:spAutoFit/>
          </a:bodyPr>
          <a:lstStyle/>
          <a:p>
            <a:pPr algn="r"/>
            <a:r>
              <a:rPr lang="ja-JP" altLang="en-US" sz="1100">
                <a:latin typeface="Meiryo UI" panose="020B0604030504040204" pitchFamily="50" charset="-128"/>
                <a:ea typeface="Meiryo UI" panose="020B0604030504040204" pitchFamily="50" charset="-128"/>
              </a:rPr>
              <a:t>投球</a:t>
            </a:r>
            <a:r>
              <a:rPr kumimoji="1" lang="ja-JP" altLang="en-US" sz="1100">
                <a:latin typeface="Meiryo UI" panose="020B0604030504040204" pitchFamily="50" charset="-128"/>
                <a:ea typeface="Meiryo UI" panose="020B0604030504040204" pitchFamily="50" charset="-128"/>
              </a:rPr>
              <a:t>時のリリースタイミング</a:t>
            </a:r>
            <a:endParaRPr kumimoji="1" lang="ja-JP" altLang="en-US" sz="1100" dirty="0">
              <a:latin typeface="Meiryo UI" panose="020B0604030504040204" pitchFamily="50" charset="-128"/>
              <a:ea typeface="Meiryo UI" panose="020B0604030504040204" pitchFamily="50" charset="-128"/>
            </a:endParaRPr>
          </a:p>
        </p:txBody>
      </p:sp>
      <p:pic>
        <p:nvPicPr>
          <p:cNvPr id="58" name="図 19" descr="野球試合中の選手&#10;&#10;自動的に生成された説明">
            <a:extLst>
              <a:ext uri="{FF2B5EF4-FFF2-40B4-BE49-F238E27FC236}">
                <a16:creationId xmlns:a16="http://schemas.microsoft.com/office/drawing/2014/main" id="{22DC7531-52B1-D0E4-EE4A-56FF72413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5673" y="2079434"/>
            <a:ext cx="769115" cy="1356818"/>
          </a:xfrm>
          <a:prstGeom prst="rect">
            <a:avLst/>
          </a:prstGeom>
        </p:spPr>
      </p:pic>
      <p:cxnSp>
        <p:nvCxnSpPr>
          <p:cNvPr id="59" name="直線コネクタ 2">
            <a:extLst>
              <a:ext uri="{FF2B5EF4-FFF2-40B4-BE49-F238E27FC236}">
                <a16:creationId xmlns:a16="http://schemas.microsoft.com/office/drawing/2014/main" id="{33B0CB10-DE25-D4F3-3D9B-2DA094A512CE}"/>
              </a:ext>
            </a:extLst>
          </p:cNvPr>
          <p:cNvCxnSpPr>
            <a:cxnSpLocks noChangeAspect="1"/>
          </p:cNvCxnSpPr>
          <p:nvPr/>
        </p:nvCxnSpPr>
        <p:spPr>
          <a:xfrm>
            <a:off x="3779440" y="1582223"/>
            <a:ext cx="0" cy="438844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テキスト ボックス 3">
            <a:extLst>
              <a:ext uri="{FF2B5EF4-FFF2-40B4-BE49-F238E27FC236}">
                <a16:creationId xmlns:a16="http://schemas.microsoft.com/office/drawing/2014/main" id="{7E0B007E-743D-9195-A593-F22838E64C1F}"/>
              </a:ext>
            </a:extLst>
          </p:cNvPr>
          <p:cNvSpPr txBox="1">
            <a:spLocks noChangeAspect="1"/>
          </p:cNvSpPr>
          <p:nvPr/>
        </p:nvSpPr>
        <p:spPr>
          <a:xfrm>
            <a:off x="3317855" y="1752289"/>
            <a:ext cx="915635" cy="261610"/>
          </a:xfrm>
          <a:prstGeom prst="rect">
            <a:avLst/>
          </a:prstGeom>
          <a:noFill/>
        </p:spPr>
        <p:txBody>
          <a:bodyPr wrap="none" rtlCol="0">
            <a:spAutoFit/>
          </a:bodyPr>
          <a:lstStyle/>
          <a:p>
            <a:pPr algn="r"/>
            <a:r>
              <a:rPr kumimoji="1" lang="ja-JP" altLang="en-US" sz="1100">
                <a:latin typeface="Meiryo UI" panose="020B0604030504040204" pitchFamily="50" charset="-128"/>
                <a:ea typeface="Meiryo UI" panose="020B0604030504040204" pitchFamily="50" charset="-128"/>
              </a:rPr>
              <a:t>セットアップ時</a:t>
            </a:r>
            <a:endParaRPr kumimoji="1" lang="ja-JP" altLang="en-US" sz="1100" dirty="0">
              <a:latin typeface="Meiryo UI" panose="020B0604030504040204" pitchFamily="50" charset="-128"/>
              <a:ea typeface="Meiryo UI" panose="020B0604030504040204" pitchFamily="50" charset="-128"/>
            </a:endParaRPr>
          </a:p>
        </p:txBody>
      </p:sp>
      <p:pic>
        <p:nvPicPr>
          <p:cNvPr id="62" name="図 20">
            <a:extLst>
              <a:ext uri="{FF2B5EF4-FFF2-40B4-BE49-F238E27FC236}">
                <a16:creationId xmlns:a16="http://schemas.microsoft.com/office/drawing/2014/main" id="{1DDC97DD-3FBF-84A8-3497-F782D0A396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73838" y="2049213"/>
            <a:ext cx="762385" cy="1356818"/>
          </a:xfrm>
          <a:prstGeom prst="rect">
            <a:avLst/>
          </a:prstGeom>
        </p:spPr>
      </p:pic>
      <p:pic>
        <p:nvPicPr>
          <p:cNvPr id="64" name="図 26">
            <a:extLst>
              <a:ext uri="{FF2B5EF4-FFF2-40B4-BE49-F238E27FC236}">
                <a16:creationId xmlns:a16="http://schemas.microsoft.com/office/drawing/2014/main" id="{4D52E78D-BF0C-C356-DACB-FE86935E95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73711" y="2079434"/>
            <a:ext cx="762618" cy="1356818"/>
          </a:xfrm>
          <a:prstGeom prst="rect">
            <a:avLst/>
          </a:prstGeom>
        </p:spPr>
      </p:pic>
    </p:spTree>
    <p:extLst>
      <p:ext uri="{BB962C8B-B14F-4D97-AF65-F5344CB8AC3E}">
        <p14:creationId xmlns:p14="http://schemas.microsoft.com/office/powerpoint/2010/main" val="300280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7A9E4-FA27-C17C-8F6A-09C5CDC77E07}"/>
              </a:ext>
            </a:extLst>
          </p:cNvPr>
          <p:cNvPicPr>
            <a:picLocks noChangeAspect="1"/>
          </p:cNvPicPr>
          <p:nvPr/>
        </p:nvPicPr>
        <p:blipFill>
          <a:blip r:embed="rId2"/>
          <a:stretch>
            <a:fillRect/>
          </a:stretch>
        </p:blipFill>
        <p:spPr>
          <a:xfrm>
            <a:off x="4452920" y="2059388"/>
            <a:ext cx="3515422" cy="4704984"/>
          </a:xfrm>
          <a:prstGeom prst="rect">
            <a:avLst/>
          </a:prstGeom>
        </p:spPr>
      </p:pic>
      <p:pic>
        <p:nvPicPr>
          <p:cNvPr id="6" name="Picture 5">
            <a:extLst>
              <a:ext uri="{FF2B5EF4-FFF2-40B4-BE49-F238E27FC236}">
                <a16:creationId xmlns:a16="http://schemas.microsoft.com/office/drawing/2014/main" id="{9A420C02-626B-C84D-D453-869C58A82A9F}"/>
              </a:ext>
            </a:extLst>
          </p:cNvPr>
          <p:cNvPicPr>
            <a:picLocks noChangeAspect="1"/>
          </p:cNvPicPr>
          <p:nvPr/>
        </p:nvPicPr>
        <p:blipFill>
          <a:blip r:embed="rId3"/>
          <a:stretch>
            <a:fillRect/>
          </a:stretch>
        </p:blipFill>
        <p:spPr>
          <a:xfrm>
            <a:off x="7968342" y="1101432"/>
            <a:ext cx="4223657" cy="5756568"/>
          </a:xfrm>
          <a:prstGeom prst="rect">
            <a:avLst/>
          </a:prstGeom>
        </p:spPr>
      </p:pic>
      <p:pic>
        <p:nvPicPr>
          <p:cNvPr id="7" name="Picture 6">
            <a:extLst>
              <a:ext uri="{FF2B5EF4-FFF2-40B4-BE49-F238E27FC236}">
                <a16:creationId xmlns:a16="http://schemas.microsoft.com/office/drawing/2014/main" id="{78F3C6EA-08E1-0E87-AE82-79EC6CC452FC}"/>
              </a:ext>
            </a:extLst>
          </p:cNvPr>
          <p:cNvPicPr>
            <a:picLocks noChangeAspect="1"/>
          </p:cNvPicPr>
          <p:nvPr/>
        </p:nvPicPr>
        <p:blipFill>
          <a:blip r:embed="rId4"/>
          <a:stretch>
            <a:fillRect/>
          </a:stretch>
        </p:blipFill>
        <p:spPr>
          <a:xfrm rot="18095933">
            <a:off x="-983728" y="1887667"/>
            <a:ext cx="7093856" cy="2944029"/>
          </a:xfrm>
          <a:prstGeom prst="rect">
            <a:avLst/>
          </a:prstGeom>
        </p:spPr>
      </p:pic>
      <p:sp>
        <p:nvSpPr>
          <p:cNvPr id="10" name="TextBox 9">
            <a:extLst>
              <a:ext uri="{FF2B5EF4-FFF2-40B4-BE49-F238E27FC236}">
                <a16:creationId xmlns:a16="http://schemas.microsoft.com/office/drawing/2014/main" id="{2A565DE1-E770-8FDB-E998-F03F7C46A526}"/>
              </a:ext>
            </a:extLst>
          </p:cNvPr>
          <p:cNvSpPr txBox="1"/>
          <p:nvPr/>
        </p:nvSpPr>
        <p:spPr>
          <a:xfrm>
            <a:off x="5780597" y="284189"/>
            <a:ext cx="5033177" cy="523220"/>
          </a:xfrm>
          <a:prstGeom prst="rect">
            <a:avLst/>
          </a:prstGeom>
          <a:noFill/>
        </p:spPr>
        <p:txBody>
          <a:bodyPr wrap="square" rtlCol="0">
            <a:spAutoFit/>
          </a:bodyPr>
          <a:lstStyle/>
          <a:p>
            <a:pPr algn="l"/>
            <a:r>
              <a:rPr kumimoji="1" lang="ja-JP" altLang="en-US" sz="2800">
                <a:latin typeface="Meiryo UI" panose="020B0604030504040204" pitchFamily="50" charset="-128"/>
                <a:ea typeface="Meiryo UI" panose="020B0604030504040204" pitchFamily="50" charset="-128"/>
              </a:rPr>
              <a:t>年別平均観客数</a:t>
            </a:r>
            <a:r>
              <a:rPr lang="ja-JP" altLang="en-US" sz="2800">
                <a:latin typeface="Meiryo UI" panose="020B0604030504040204" pitchFamily="50" charset="-128"/>
                <a:ea typeface="Meiryo UI" panose="020B0604030504040204" pitchFamily="50" charset="-128"/>
              </a:rPr>
              <a:t>特徴量</a:t>
            </a:r>
            <a:r>
              <a:rPr kumimoji="1" lang="ja-JP" altLang="en-US" sz="2800">
                <a:latin typeface="Meiryo UI" panose="020B0604030504040204" pitchFamily="50" charset="-128"/>
                <a:ea typeface="Meiryo UI" panose="020B0604030504040204" pitchFamily="50" charset="-128"/>
              </a:rPr>
              <a:t>の追加</a:t>
            </a:r>
            <a:endParaRPr kumimoji="1" lang="en-JP"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1970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8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4CBF-A958-0CEF-EC76-D25434F821D0}"/>
              </a:ext>
            </a:extLst>
          </p:cNvPr>
          <p:cNvSpPr>
            <a:spLocks noGrp="1"/>
          </p:cNvSpPr>
          <p:nvPr>
            <p:ph type="title"/>
          </p:nvPr>
        </p:nvSpPr>
        <p:spPr/>
        <p:txBody>
          <a:bodyPr/>
          <a:lstStyle/>
          <a:p>
            <a:r>
              <a:rPr lang="en-JP"/>
              <a:t>問題設定</a:t>
            </a:r>
            <a:endParaRPr lang="en-JP" dirty="0"/>
          </a:p>
        </p:txBody>
      </p:sp>
      <p:sp>
        <p:nvSpPr>
          <p:cNvPr id="8" name="コンテンツ プレースホルダー 2">
            <a:extLst>
              <a:ext uri="{FF2B5EF4-FFF2-40B4-BE49-F238E27FC236}">
                <a16:creationId xmlns:a16="http://schemas.microsoft.com/office/drawing/2014/main" id="{AFD9BB68-1677-4806-D0DF-8243CD563455}"/>
              </a:ext>
            </a:extLst>
          </p:cNvPr>
          <p:cNvSpPr txBox="1">
            <a:spLocks/>
          </p:cNvSpPr>
          <p:nvPr/>
        </p:nvSpPr>
        <p:spPr>
          <a:xfrm>
            <a:off x="568377" y="1671876"/>
            <a:ext cx="5141047"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indent="-228600">
              <a:buFont typeface="Arial" panose="020B0604020202020204" pitchFamily="34" charset="0"/>
              <a:buChar char="•"/>
            </a:pPr>
            <a:r>
              <a:rPr lang="en-US" altLang="ja-JP" dirty="0"/>
              <a:t>2009</a:t>
            </a:r>
            <a:r>
              <a:rPr lang="ja-JP" altLang="en-US"/>
              <a:t>年から</a:t>
            </a:r>
            <a:r>
              <a:rPr lang="en-US" altLang="ja-JP" dirty="0"/>
              <a:t>2022</a:t>
            </a:r>
            <a:r>
              <a:rPr lang="ja-JP" altLang="en-US"/>
              <a:t>年までの日付や対戦相手など</a:t>
            </a:r>
            <a:r>
              <a:rPr lang="en-US" altLang="ja-JP" dirty="0"/>
              <a:t>5-6</a:t>
            </a:r>
            <a:r>
              <a:rPr lang="ja-JP" altLang="en-US"/>
              <a:t>の指標 </a:t>
            </a:r>
            <a:r>
              <a:rPr lang="en-US" altLang="ja-JP" dirty="0"/>
              <a:t>(</a:t>
            </a:r>
            <a:r>
              <a:rPr lang="ja-JP" altLang="en-US"/>
              <a:t>説明変数</a:t>
            </a:r>
            <a:r>
              <a:rPr lang="en-US" altLang="ja-JP" dirty="0"/>
              <a:t>)</a:t>
            </a:r>
            <a:r>
              <a:rPr lang="ja-JP" altLang="en-US"/>
              <a:t>を元に ホームゲームの観客数を予測する回帰モデルを作り、重要な指標を理解する。</a:t>
            </a:r>
            <a:endParaRPr lang="en-US" altLang="ja-JP" dirty="0"/>
          </a:p>
          <a:p>
            <a:pPr indent="-228600">
              <a:buFont typeface="Arial" panose="020B0604020202020204" pitchFamily="34" charset="0"/>
              <a:buChar char="•"/>
            </a:pPr>
            <a:endParaRPr lang="en-US" altLang="ja-JP" dirty="0"/>
          </a:p>
        </p:txBody>
      </p:sp>
      <p:pic>
        <p:nvPicPr>
          <p:cNvPr id="3074" name="Picture 2">
            <a:extLst>
              <a:ext uri="{FF2B5EF4-FFF2-40B4-BE49-F238E27FC236}">
                <a16:creationId xmlns:a16="http://schemas.microsoft.com/office/drawing/2014/main" id="{01E0F278-2B42-9638-B159-331F3FDCE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05" y="3041905"/>
            <a:ext cx="3433968" cy="321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3CE13A5-7C07-4CC9-FDEA-9DBD5503C067}"/>
              </a:ext>
            </a:extLst>
          </p:cNvPr>
          <p:cNvPicPr>
            <a:picLocks noChangeAspect="1"/>
          </p:cNvPicPr>
          <p:nvPr/>
        </p:nvPicPr>
        <p:blipFill>
          <a:blip r:embed="rId3"/>
          <a:stretch>
            <a:fillRect/>
          </a:stretch>
        </p:blipFill>
        <p:spPr>
          <a:xfrm>
            <a:off x="6157399" y="1599047"/>
            <a:ext cx="4537729" cy="4424167"/>
          </a:xfrm>
          <a:prstGeom prst="rect">
            <a:avLst/>
          </a:prstGeom>
        </p:spPr>
      </p:pic>
      <p:sp>
        <p:nvSpPr>
          <p:cNvPr id="12" name="TextBox 11">
            <a:extLst>
              <a:ext uri="{FF2B5EF4-FFF2-40B4-BE49-F238E27FC236}">
                <a16:creationId xmlns:a16="http://schemas.microsoft.com/office/drawing/2014/main" id="{D7A3954D-B460-E143-DB44-D8418F4E7288}"/>
              </a:ext>
            </a:extLst>
          </p:cNvPr>
          <p:cNvSpPr txBox="1"/>
          <p:nvPr/>
        </p:nvSpPr>
        <p:spPr>
          <a:xfrm>
            <a:off x="6157399" y="6114388"/>
            <a:ext cx="4198374" cy="276999"/>
          </a:xfrm>
          <a:prstGeom prst="rect">
            <a:avLst/>
          </a:prstGeom>
          <a:noFill/>
        </p:spPr>
        <p:txBody>
          <a:bodyPr wrap="square" rtlCol="0">
            <a:spAutoFit/>
          </a:bodyPr>
          <a:lstStyle/>
          <a:p>
            <a:pPr algn="l"/>
            <a:r>
              <a:rPr kumimoji="1" lang="en-US" sz="1200" dirty="0">
                <a:latin typeface="Meiryo UI" panose="020B0604030504040204" pitchFamily="50" charset="-128"/>
                <a:ea typeface="Meiryo UI" panose="020B0604030504040204" pitchFamily="50" charset="-128"/>
                <a:hlinkClick r:id="rId4"/>
              </a:rPr>
              <a:t>https://baseball-</a:t>
            </a:r>
            <a:r>
              <a:rPr kumimoji="1" lang="en-US" sz="1200" dirty="0" err="1">
                <a:latin typeface="Meiryo UI" panose="020B0604030504040204" pitchFamily="50" charset="-128"/>
                <a:ea typeface="Meiryo UI" panose="020B0604030504040204" pitchFamily="50" charset="-128"/>
                <a:hlinkClick r:id="rId4"/>
              </a:rPr>
              <a:t>freak.com</a:t>
            </a:r>
            <a:r>
              <a:rPr kumimoji="1" lang="en-US" sz="1200" dirty="0">
                <a:latin typeface="Meiryo UI" panose="020B0604030504040204" pitchFamily="50" charset="-128"/>
                <a:ea typeface="Meiryo UI" panose="020B0604030504040204" pitchFamily="50" charset="-128"/>
                <a:hlinkClick r:id="rId4"/>
              </a:rPr>
              <a:t>/audience/22/</a:t>
            </a:r>
            <a:r>
              <a:rPr kumimoji="1" lang="en-US" sz="1200" dirty="0" err="1">
                <a:latin typeface="Meiryo UI" panose="020B0604030504040204" pitchFamily="50" charset="-128"/>
                <a:ea typeface="Meiryo UI" panose="020B0604030504040204" pitchFamily="50" charset="-128"/>
                <a:hlinkClick r:id="rId4"/>
              </a:rPr>
              <a:t>lions.html</a:t>
            </a:r>
            <a:endParaRPr kumimoji="1" lang="en-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90891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データの前処理と可視化</a:t>
            </a:r>
          </a:p>
        </p:txBody>
      </p:sp>
      <p:pic>
        <p:nvPicPr>
          <p:cNvPr id="2" name="Picture 1">
            <a:extLst>
              <a:ext uri="{FF2B5EF4-FFF2-40B4-BE49-F238E27FC236}">
                <a16:creationId xmlns:a16="http://schemas.microsoft.com/office/drawing/2014/main" id="{5890370D-FB86-DE30-7566-22324344207E}"/>
              </a:ext>
            </a:extLst>
          </p:cNvPr>
          <p:cNvPicPr>
            <a:picLocks noChangeAspect="1"/>
          </p:cNvPicPr>
          <p:nvPr/>
        </p:nvPicPr>
        <p:blipFill>
          <a:blip r:embed="rId2"/>
          <a:stretch>
            <a:fillRect/>
          </a:stretch>
        </p:blipFill>
        <p:spPr>
          <a:xfrm>
            <a:off x="206477" y="1280945"/>
            <a:ext cx="4198374" cy="5010593"/>
          </a:xfrm>
          <a:prstGeom prst="rect">
            <a:avLst/>
          </a:prstGeom>
        </p:spPr>
      </p:pic>
      <p:sp>
        <p:nvSpPr>
          <p:cNvPr id="3" name="TextBox 2">
            <a:extLst>
              <a:ext uri="{FF2B5EF4-FFF2-40B4-BE49-F238E27FC236}">
                <a16:creationId xmlns:a16="http://schemas.microsoft.com/office/drawing/2014/main" id="{027AFC7A-4780-BE43-CEAD-1421F69D31D9}"/>
              </a:ext>
            </a:extLst>
          </p:cNvPr>
          <p:cNvSpPr txBox="1"/>
          <p:nvPr/>
        </p:nvSpPr>
        <p:spPr>
          <a:xfrm>
            <a:off x="206477" y="6291538"/>
            <a:ext cx="4198374" cy="276999"/>
          </a:xfrm>
          <a:prstGeom prst="rect">
            <a:avLst/>
          </a:prstGeom>
          <a:noFill/>
        </p:spPr>
        <p:txBody>
          <a:bodyPr wrap="square" rtlCol="0">
            <a:spAutoFit/>
          </a:bodyPr>
          <a:lstStyle/>
          <a:p>
            <a:pPr algn="l"/>
            <a:r>
              <a:rPr kumimoji="1" lang="en-US" sz="1200" dirty="0">
                <a:latin typeface="Meiryo UI" panose="020B0604030504040204" pitchFamily="50" charset="-128"/>
                <a:ea typeface="Meiryo UI" panose="020B0604030504040204" pitchFamily="50" charset="-128"/>
                <a:hlinkClick r:id="rId3"/>
              </a:rPr>
              <a:t>https://</a:t>
            </a:r>
            <a:r>
              <a:rPr kumimoji="1" lang="en-US" sz="1200" dirty="0" err="1">
                <a:latin typeface="Meiryo UI" panose="020B0604030504040204" pitchFamily="50" charset="-128"/>
                <a:ea typeface="Meiryo UI" panose="020B0604030504040204" pitchFamily="50" charset="-128"/>
                <a:hlinkClick r:id="rId3"/>
              </a:rPr>
              <a:t>trafficnews.jp</a:t>
            </a:r>
            <a:r>
              <a:rPr kumimoji="1" lang="en-US" sz="1200" dirty="0">
                <a:latin typeface="Meiryo UI" panose="020B0604030504040204" pitchFamily="50" charset="-128"/>
                <a:ea typeface="Meiryo UI" panose="020B0604030504040204" pitchFamily="50" charset="-128"/>
                <a:hlinkClick r:id="rId3"/>
              </a:rPr>
              <a:t>/post/114558</a:t>
            </a:r>
            <a:endParaRPr kumimoji="1" lang="en-JP" sz="1200" dirty="0">
              <a:latin typeface="Meiryo UI" panose="020B0604030504040204" pitchFamily="50" charset="-128"/>
              <a:ea typeface="Meiryo UI" panose="020B0604030504040204" pitchFamily="50" charset="-128"/>
            </a:endParaRPr>
          </a:p>
        </p:txBody>
      </p:sp>
      <p:pic>
        <p:nvPicPr>
          <p:cNvPr id="9" name="Picture 8" descr="A screen shot of a computer&#10;&#10;Description automatically generated with medium confidence">
            <a:extLst>
              <a:ext uri="{FF2B5EF4-FFF2-40B4-BE49-F238E27FC236}">
                <a16:creationId xmlns:a16="http://schemas.microsoft.com/office/drawing/2014/main" id="{23D0DCDB-BC4E-84F0-E986-90259AEE6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4851" y="1460346"/>
            <a:ext cx="7566469" cy="4566828"/>
          </a:xfrm>
          <a:prstGeom prst="rect">
            <a:avLst/>
          </a:prstGeom>
        </p:spPr>
      </p:pic>
    </p:spTree>
    <p:extLst>
      <p:ext uri="{BB962C8B-B14F-4D97-AF65-F5344CB8AC3E}">
        <p14:creationId xmlns:p14="http://schemas.microsoft.com/office/powerpoint/2010/main" val="91250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データの前処理と可視化</a:t>
            </a:r>
          </a:p>
        </p:txBody>
      </p:sp>
      <p:pic>
        <p:nvPicPr>
          <p:cNvPr id="16" name="Picture 15">
            <a:extLst>
              <a:ext uri="{FF2B5EF4-FFF2-40B4-BE49-F238E27FC236}">
                <a16:creationId xmlns:a16="http://schemas.microsoft.com/office/drawing/2014/main" id="{736B2A92-D853-80F1-5519-9DF0D2EABAF2}"/>
              </a:ext>
            </a:extLst>
          </p:cNvPr>
          <p:cNvPicPr>
            <a:picLocks noChangeAspect="1"/>
          </p:cNvPicPr>
          <p:nvPr/>
        </p:nvPicPr>
        <p:blipFill>
          <a:blip r:embed="rId2"/>
          <a:stretch>
            <a:fillRect/>
          </a:stretch>
        </p:blipFill>
        <p:spPr>
          <a:xfrm>
            <a:off x="402772" y="1675296"/>
            <a:ext cx="4958496" cy="4295198"/>
          </a:xfrm>
          <a:prstGeom prst="rect">
            <a:avLst/>
          </a:prstGeom>
        </p:spPr>
      </p:pic>
      <p:pic>
        <p:nvPicPr>
          <p:cNvPr id="20" name="Picture 19">
            <a:extLst>
              <a:ext uri="{FF2B5EF4-FFF2-40B4-BE49-F238E27FC236}">
                <a16:creationId xmlns:a16="http://schemas.microsoft.com/office/drawing/2014/main" id="{76A237EA-F9AF-F91A-DF1D-CE66A14392A5}"/>
              </a:ext>
            </a:extLst>
          </p:cNvPr>
          <p:cNvPicPr>
            <a:picLocks noChangeAspect="1"/>
          </p:cNvPicPr>
          <p:nvPr/>
        </p:nvPicPr>
        <p:blipFill>
          <a:blip r:embed="rId3"/>
          <a:stretch>
            <a:fillRect/>
          </a:stretch>
        </p:blipFill>
        <p:spPr>
          <a:xfrm>
            <a:off x="5361265" y="4965091"/>
            <a:ext cx="6701117" cy="1793733"/>
          </a:xfrm>
          <a:prstGeom prst="rect">
            <a:avLst/>
          </a:prstGeom>
        </p:spPr>
      </p:pic>
      <p:pic>
        <p:nvPicPr>
          <p:cNvPr id="21" name="Picture 20">
            <a:extLst>
              <a:ext uri="{FF2B5EF4-FFF2-40B4-BE49-F238E27FC236}">
                <a16:creationId xmlns:a16="http://schemas.microsoft.com/office/drawing/2014/main" id="{66ED9AFC-6E3B-B29B-933A-9D8E9DBF1B48}"/>
              </a:ext>
            </a:extLst>
          </p:cNvPr>
          <p:cNvPicPr>
            <a:picLocks noChangeAspect="1"/>
          </p:cNvPicPr>
          <p:nvPr/>
        </p:nvPicPr>
        <p:blipFill>
          <a:blip r:embed="rId4"/>
          <a:stretch>
            <a:fillRect/>
          </a:stretch>
        </p:blipFill>
        <p:spPr>
          <a:xfrm>
            <a:off x="5361266" y="3065931"/>
            <a:ext cx="6701116" cy="1859472"/>
          </a:xfrm>
          <a:prstGeom prst="rect">
            <a:avLst/>
          </a:prstGeom>
        </p:spPr>
      </p:pic>
      <p:pic>
        <p:nvPicPr>
          <p:cNvPr id="22" name="Picture 21">
            <a:extLst>
              <a:ext uri="{FF2B5EF4-FFF2-40B4-BE49-F238E27FC236}">
                <a16:creationId xmlns:a16="http://schemas.microsoft.com/office/drawing/2014/main" id="{4704E327-A86F-29CE-DEC5-3D0F6979D544}"/>
              </a:ext>
            </a:extLst>
          </p:cNvPr>
          <p:cNvPicPr>
            <a:picLocks noChangeAspect="1"/>
          </p:cNvPicPr>
          <p:nvPr/>
        </p:nvPicPr>
        <p:blipFill>
          <a:blip r:embed="rId5"/>
          <a:stretch>
            <a:fillRect/>
          </a:stretch>
        </p:blipFill>
        <p:spPr>
          <a:xfrm>
            <a:off x="5361267" y="1066347"/>
            <a:ext cx="6701115" cy="1959896"/>
          </a:xfrm>
          <a:prstGeom prst="rect">
            <a:avLst/>
          </a:prstGeom>
        </p:spPr>
      </p:pic>
      <p:sp>
        <p:nvSpPr>
          <p:cNvPr id="23" name="TextBox 22">
            <a:extLst>
              <a:ext uri="{FF2B5EF4-FFF2-40B4-BE49-F238E27FC236}">
                <a16:creationId xmlns:a16="http://schemas.microsoft.com/office/drawing/2014/main" id="{803F0FD0-705B-D73A-867C-5B2A3B9E273F}"/>
              </a:ext>
            </a:extLst>
          </p:cNvPr>
          <p:cNvSpPr txBox="1"/>
          <p:nvPr/>
        </p:nvSpPr>
        <p:spPr>
          <a:xfrm>
            <a:off x="402772" y="6226159"/>
            <a:ext cx="4395019" cy="276999"/>
          </a:xfrm>
          <a:prstGeom prst="rect">
            <a:avLst/>
          </a:prstGeom>
          <a:noFill/>
        </p:spPr>
        <p:txBody>
          <a:bodyPr wrap="square" rtlCol="0">
            <a:spAutoFit/>
          </a:bodyPr>
          <a:lstStyle/>
          <a:p>
            <a:pPr algn="l"/>
            <a:r>
              <a:rPr kumimoji="1" lang="en-US" sz="1200" dirty="0">
                <a:latin typeface="Meiryo UI" panose="020B0604030504040204" pitchFamily="50" charset="-128"/>
                <a:ea typeface="Meiryo UI" panose="020B0604030504040204" pitchFamily="50" charset="-128"/>
                <a:hlinkClick r:id="rId6"/>
              </a:rPr>
              <a:t>https://www.data.jma.go.jp/gmd/risk/</a:t>
            </a:r>
            <a:r>
              <a:rPr kumimoji="1" lang="en-US" sz="1200" dirty="0" err="1">
                <a:latin typeface="Meiryo UI" panose="020B0604030504040204" pitchFamily="50" charset="-128"/>
                <a:ea typeface="Meiryo UI" panose="020B0604030504040204" pitchFamily="50" charset="-128"/>
                <a:hlinkClick r:id="rId6"/>
              </a:rPr>
              <a:t>obsdl</a:t>
            </a:r>
            <a:r>
              <a:rPr kumimoji="1" lang="en-US" sz="1200" dirty="0">
                <a:latin typeface="Meiryo UI" panose="020B0604030504040204" pitchFamily="50" charset="-128"/>
                <a:ea typeface="Meiryo UI" panose="020B0604030504040204" pitchFamily="50" charset="-128"/>
                <a:hlinkClick r:id="rId6"/>
              </a:rPr>
              <a:t>/</a:t>
            </a:r>
            <a:r>
              <a:rPr kumimoji="1" lang="en-US" sz="1200" dirty="0" err="1">
                <a:latin typeface="Meiryo UI" panose="020B0604030504040204" pitchFamily="50" charset="-128"/>
                <a:ea typeface="Meiryo UI" panose="020B0604030504040204" pitchFamily="50" charset="-128"/>
                <a:hlinkClick r:id="rId6"/>
              </a:rPr>
              <a:t>index.php</a:t>
            </a:r>
            <a:endParaRPr kumimoji="1" lang="en-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5049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データの前処理と可視化</a:t>
            </a:r>
          </a:p>
        </p:txBody>
      </p:sp>
      <p:pic>
        <p:nvPicPr>
          <p:cNvPr id="7" name="Picture 6">
            <a:extLst>
              <a:ext uri="{FF2B5EF4-FFF2-40B4-BE49-F238E27FC236}">
                <a16:creationId xmlns:a16="http://schemas.microsoft.com/office/drawing/2014/main" id="{C4A15011-A6A1-907C-F015-4F9A4567CD0C}"/>
              </a:ext>
            </a:extLst>
          </p:cNvPr>
          <p:cNvPicPr>
            <a:picLocks noChangeAspect="1"/>
          </p:cNvPicPr>
          <p:nvPr/>
        </p:nvPicPr>
        <p:blipFill>
          <a:blip r:embed="rId2"/>
          <a:stretch>
            <a:fillRect/>
          </a:stretch>
        </p:blipFill>
        <p:spPr>
          <a:xfrm>
            <a:off x="402772" y="1146993"/>
            <a:ext cx="9507070" cy="2885115"/>
          </a:xfrm>
          <a:prstGeom prst="rect">
            <a:avLst/>
          </a:prstGeom>
        </p:spPr>
      </p:pic>
      <p:pic>
        <p:nvPicPr>
          <p:cNvPr id="14" name="Picture 13">
            <a:extLst>
              <a:ext uri="{FF2B5EF4-FFF2-40B4-BE49-F238E27FC236}">
                <a16:creationId xmlns:a16="http://schemas.microsoft.com/office/drawing/2014/main" id="{FCBC274D-15E5-6827-7AE1-D25BB88DE14D}"/>
              </a:ext>
            </a:extLst>
          </p:cNvPr>
          <p:cNvPicPr>
            <a:picLocks noChangeAspect="1"/>
          </p:cNvPicPr>
          <p:nvPr/>
        </p:nvPicPr>
        <p:blipFill>
          <a:blip r:embed="rId3"/>
          <a:stretch>
            <a:fillRect/>
          </a:stretch>
        </p:blipFill>
        <p:spPr>
          <a:xfrm>
            <a:off x="391541" y="4140263"/>
            <a:ext cx="11800459" cy="2162215"/>
          </a:xfrm>
          <a:prstGeom prst="rect">
            <a:avLst/>
          </a:prstGeom>
        </p:spPr>
      </p:pic>
    </p:spTree>
    <p:extLst>
      <p:ext uri="{BB962C8B-B14F-4D97-AF65-F5344CB8AC3E}">
        <p14:creationId xmlns:p14="http://schemas.microsoft.com/office/powerpoint/2010/main" val="313298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データの前処理と可視化</a:t>
            </a:r>
          </a:p>
        </p:txBody>
      </p:sp>
      <p:pic>
        <p:nvPicPr>
          <p:cNvPr id="2" name="Picture 1">
            <a:extLst>
              <a:ext uri="{FF2B5EF4-FFF2-40B4-BE49-F238E27FC236}">
                <a16:creationId xmlns:a16="http://schemas.microsoft.com/office/drawing/2014/main" id="{4BA30D20-429E-73BF-4B1D-9EA22F8BD069}"/>
              </a:ext>
            </a:extLst>
          </p:cNvPr>
          <p:cNvPicPr>
            <a:picLocks noChangeAspect="1"/>
          </p:cNvPicPr>
          <p:nvPr/>
        </p:nvPicPr>
        <p:blipFill>
          <a:blip r:embed="rId2"/>
          <a:stretch>
            <a:fillRect/>
          </a:stretch>
        </p:blipFill>
        <p:spPr>
          <a:xfrm>
            <a:off x="1710462" y="4213537"/>
            <a:ext cx="3402312" cy="2571168"/>
          </a:xfrm>
          <a:prstGeom prst="rect">
            <a:avLst/>
          </a:prstGeom>
        </p:spPr>
      </p:pic>
      <p:pic>
        <p:nvPicPr>
          <p:cNvPr id="3" name="Picture 2">
            <a:extLst>
              <a:ext uri="{FF2B5EF4-FFF2-40B4-BE49-F238E27FC236}">
                <a16:creationId xmlns:a16="http://schemas.microsoft.com/office/drawing/2014/main" id="{E57D532D-5CF9-3E4A-2C6A-4B8E59FBE6E7}"/>
              </a:ext>
            </a:extLst>
          </p:cNvPr>
          <p:cNvPicPr>
            <a:picLocks noChangeAspect="1"/>
          </p:cNvPicPr>
          <p:nvPr/>
        </p:nvPicPr>
        <p:blipFill>
          <a:blip r:embed="rId3"/>
          <a:stretch>
            <a:fillRect/>
          </a:stretch>
        </p:blipFill>
        <p:spPr>
          <a:xfrm>
            <a:off x="6247697" y="4186301"/>
            <a:ext cx="3402312" cy="2601065"/>
          </a:xfrm>
          <a:prstGeom prst="rect">
            <a:avLst/>
          </a:prstGeom>
        </p:spPr>
      </p:pic>
      <p:pic>
        <p:nvPicPr>
          <p:cNvPr id="4" name="Picture 3">
            <a:extLst>
              <a:ext uri="{FF2B5EF4-FFF2-40B4-BE49-F238E27FC236}">
                <a16:creationId xmlns:a16="http://schemas.microsoft.com/office/drawing/2014/main" id="{7876AA3F-75F7-0205-4B70-1EDD67F23A0C}"/>
              </a:ext>
            </a:extLst>
          </p:cNvPr>
          <p:cNvPicPr>
            <a:picLocks noChangeAspect="1"/>
          </p:cNvPicPr>
          <p:nvPr/>
        </p:nvPicPr>
        <p:blipFill>
          <a:blip r:embed="rId4"/>
          <a:stretch>
            <a:fillRect/>
          </a:stretch>
        </p:blipFill>
        <p:spPr>
          <a:xfrm>
            <a:off x="266486" y="1274141"/>
            <a:ext cx="11659028" cy="2740644"/>
          </a:xfrm>
          <a:prstGeom prst="rect">
            <a:avLst/>
          </a:prstGeom>
        </p:spPr>
      </p:pic>
    </p:spTree>
    <p:extLst>
      <p:ext uri="{BB962C8B-B14F-4D97-AF65-F5344CB8AC3E}">
        <p14:creationId xmlns:p14="http://schemas.microsoft.com/office/powerpoint/2010/main" val="2092470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データの前処理と可視化</a:t>
            </a:r>
          </a:p>
        </p:txBody>
      </p:sp>
      <p:pic>
        <p:nvPicPr>
          <p:cNvPr id="2" name="Picture 1">
            <a:extLst>
              <a:ext uri="{FF2B5EF4-FFF2-40B4-BE49-F238E27FC236}">
                <a16:creationId xmlns:a16="http://schemas.microsoft.com/office/drawing/2014/main" id="{9659C237-73E6-71F1-13DD-8052AC2C9F66}"/>
              </a:ext>
            </a:extLst>
          </p:cNvPr>
          <p:cNvPicPr>
            <a:picLocks noChangeAspect="1"/>
          </p:cNvPicPr>
          <p:nvPr/>
        </p:nvPicPr>
        <p:blipFill>
          <a:blip r:embed="rId2"/>
          <a:stretch>
            <a:fillRect/>
          </a:stretch>
        </p:blipFill>
        <p:spPr>
          <a:xfrm>
            <a:off x="86794" y="1661651"/>
            <a:ext cx="5674888" cy="4779742"/>
          </a:xfrm>
          <a:prstGeom prst="rect">
            <a:avLst/>
          </a:prstGeom>
        </p:spPr>
      </p:pic>
      <p:pic>
        <p:nvPicPr>
          <p:cNvPr id="3" name="Picture 2">
            <a:extLst>
              <a:ext uri="{FF2B5EF4-FFF2-40B4-BE49-F238E27FC236}">
                <a16:creationId xmlns:a16="http://schemas.microsoft.com/office/drawing/2014/main" id="{2F2CA6D7-7466-CD03-C74F-CBC010E7B855}"/>
              </a:ext>
            </a:extLst>
          </p:cNvPr>
          <p:cNvPicPr>
            <a:picLocks noChangeAspect="1"/>
          </p:cNvPicPr>
          <p:nvPr/>
        </p:nvPicPr>
        <p:blipFill>
          <a:blip r:embed="rId3"/>
          <a:stretch>
            <a:fillRect/>
          </a:stretch>
        </p:blipFill>
        <p:spPr>
          <a:xfrm>
            <a:off x="6223819" y="1657999"/>
            <a:ext cx="4783394" cy="4783394"/>
          </a:xfrm>
          <a:prstGeom prst="rect">
            <a:avLst/>
          </a:prstGeom>
        </p:spPr>
      </p:pic>
      <p:sp>
        <p:nvSpPr>
          <p:cNvPr id="4" name="TextBox 3">
            <a:extLst>
              <a:ext uri="{FF2B5EF4-FFF2-40B4-BE49-F238E27FC236}">
                <a16:creationId xmlns:a16="http://schemas.microsoft.com/office/drawing/2014/main" id="{EE086458-BFC1-4051-A5AB-50DB86F53686}"/>
              </a:ext>
            </a:extLst>
          </p:cNvPr>
          <p:cNvSpPr txBox="1"/>
          <p:nvPr/>
        </p:nvSpPr>
        <p:spPr>
          <a:xfrm>
            <a:off x="796413" y="1081548"/>
            <a:ext cx="4237703" cy="369332"/>
          </a:xfrm>
          <a:prstGeom prst="rect">
            <a:avLst/>
          </a:prstGeom>
          <a:noFill/>
        </p:spPr>
        <p:txBody>
          <a:bodyPr wrap="square" rtlCol="0">
            <a:spAutoFit/>
          </a:bodyPr>
          <a:lstStyle/>
          <a:p>
            <a:pPr algn="ctr"/>
            <a:r>
              <a:rPr kumimoji="1" lang="en-JP" dirty="0">
                <a:latin typeface="Meiryo UI" panose="020B0604030504040204" pitchFamily="50" charset="-128"/>
                <a:ea typeface="Meiryo UI" panose="020B0604030504040204" pitchFamily="50" charset="-128"/>
              </a:rPr>
              <a:t>HeatMap</a:t>
            </a:r>
            <a:r>
              <a:rPr kumimoji="1" lang="ja-JP" altLang="en-US">
                <a:latin typeface="Meiryo UI" panose="020B0604030504040204" pitchFamily="50" charset="-128"/>
                <a:ea typeface="Meiryo UI" panose="020B0604030504040204" pitchFamily="50" charset="-128"/>
              </a:rPr>
              <a:t>　ヒートマップ</a:t>
            </a:r>
            <a:endParaRPr kumimoji="1" lang="en-JP" dirty="0">
              <a:latin typeface="Meiryo UI" panose="020B0604030504040204" pitchFamily="50" charset="-128"/>
              <a:ea typeface="Meiryo UI" panose="020B0604030504040204" pitchFamily="50" charset="-128"/>
            </a:endParaRPr>
          </a:p>
        </p:txBody>
      </p:sp>
      <p:sp>
        <p:nvSpPr>
          <p:cNvPr id="5" name="TextBox 4">
            <a:extLst>
              <a:ext uri="{FF2B5EF4-FFF2-40B4-BE49-F238E27FC236}">
                <a16:creationId xmlns:a16="http://schemas.microsoft.com/office/drawing/2014/main" id="{30005E7E-20F1-1C4F-CE04-FF8342DDE68D}"/>
              </a:ext>
            </a:extLst>
          </p:cNvPr>
          <p:cNvSpPr txBox="1"/>
          <p:nvPr/>
        </p:nvSpPr>
        <p:spPr>
          <a:xfrm>
            <a:off x="6432754" y="1078840"/>
            <a:ext cx="4237703" cy="369332"/>
          </a:xfrm>
          <a:prstGeom prst="rect">
            <a:avLst/>
          </a:prstGeom>
          <a:noFill/>
        </p:spPr>
        <p:txBody>
          <a:bodyPr wrap="square" rtlCol="0">
            <a:spAutoFit/>
          </a:bodyPr>
          <a:lstStyle/>
          <a:p>
            <a:pPr algn="ctr"/>
            <a:r>
              <a:rPr kumimoji="1" lang="en-JP" dirty="0">
                <a:latin typeface="Meiryo UI" panose="020B0604030504040204" pitchFamily="50" charset="-128"/>
                <a:ea typeface="Meiryo UI" panose="020B0604030504040204" pitchFamily="50" charset="-128"/>
              </a:rPr>
              <a:t>PairPlot </a:t>
            </a:r>
            <a:r>
              <a:rPr kumimoji="1" lang="ja-JP" altLang="en-US">
                <a:latin typeface="Meiryo UI" panose="020B0604030504040204" pitchFamily="50" charset="-128"/>
                <a:ea typeface="Meiryo UI" panose="020B0604030504040204" pitchFamily="50" charset="-128"/>
              </a:rPr>
              <a:t>散布図行列</a:t>
            </a:r>
            <a:r>
              <a:rPr kumimoji="1" lang="en-JP" dirty="0">
                <a:latin typeface="Meiryo UI" panose="020B0604030504040204" pitchFamily="50" charset="-128"/>
                <a:ea typeface="Meiryo UI" panose="020B0604030504040204" pitchFamily="50" charset="-128"/>
              </a:rPr>
              <a:t> </a:t>
            </a:r>
          </a:p>
        </p:txBody>
      </p:sp>
    </p:spTree>
    <p:extLst>
      <p:ext uri="{BB962C8B-B14F-4D97-AF65-F5344CB8AC3E}">
        <p14:creationId xmlns:p14="http://schemas.microsoft.com/office/powerpoint/2010/main" val="205427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A9F546-B161-47FA-2AE2-B6415107A048}"/>
              </a:ext>
            </a:extLst>
          </p:cNvPr>
          <p:cNvSpPr txBox="1">
            <a:spLocks/>
          </p:cNvSpPr>
          <p:nvPr/>
        </p:nvSpPr>
        <p:spPr>
          <a:xfrm>
            <a:off x="402772" y="223611"/>
            <a:ext cx="10515600" cy="68920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r>
              <a:rPr lang="ja-JP" altLang="en-US">
                <a:latin typeface="Meiryo UI" panose="020B0604030504040204" pitchFamily="50" charset="-128"/>
                <a:ea typeface="Meiryo UI" panose="020B0604030504040204" pitchFamily="50" charset="-128"/>
              </a:rPr>
              <a:t>分析と重要指標理解</a:t>
            </a:r>
            <a:r>
              <a:rPr lang="ko-KR" altLang="en-US">
                <a:latin typeface="Meiryo UI" panose="020B0604030504040204" pitchFamily="50" charset="-128"/>
                <a:ea typeface="Meiryo UI" panose="020B0604030504040204" pitchFamily="50" charset="-128"/>
              </a:rPr>
              <a:t> </a:t>
            </a:r>
            <a:r>
              <a:rPr lang="en-US" altLang="ko-KR" dirty="0">
                <a:latin typeface="Meiryo UI" panose="020B0604030504040204" pitchFamily="50" charset="-128"/>
                <a:ea typeface="Meiryo UI" panose="020B0604030504040204" pitchFamily="50" charset="-128"/>
              </a:rPr>
              <a:t>(</a:t>
            </a:r>
            <a:r>
              <a:rPr lang="en-US" altLang="ja-JP" dirty="0" err="1">
                <a:latin typeface="Meiryo UI" panose="020B0604030504040204" pitchFamily="50" charset="-128"/>
                <a:ea typeface="Meiryo UI" panose="020B0604030504040204" pitchFamily="50" charset="-128"/>
              </a:rPr>
              <a:t>LinearRegression</a:t>
            </a:r>
            <a:r>
              <a:rPr lang="en-US" altLang="ja-JP" dirty="0">
                <a:latin typeface="Meiryo UI" panose="020B0604030504040204" pitchFamily="50" charset="-128"/>
                <a:ea typeface="Meiryo UI" panose="020B0604030504040204" pitchFamily="50" charset="-128"/>
              </a:rPr>
              <a:t> as a Base Model)</a:t>
            </a:r>
            <a:endParaRPr lang="ja-JP" altLang="en-US" dirty="0">
              <a:latin typeface="Meiryo UI" panose="020B0604030504040204" pitchFamily="50" charset="-128"/>
              <a:ea typeface="Meiryo UI" panose="020B0604030504040204" pitchFamily="50" charset="-128"/>
            </a:endParaRPr>
          </a:p>
        </p:txBody>
      </p:sp>
      <p:pic>
        <p:nvPicPr>
          <p:cNvPr id="4" name="Picture 3">
            <a:extLst>
              <a:ext uri="{FF2B5EF4-FFF2-40B4-BE49-F238E27FC236}">
                <a16:creationId xmlns:a16="http://schemas.microsoft.com/office/drawing/2014/main" id="{1224B03B-3690-8D66-4EAB-2C1CA8E5B071}"/>
              </a:ext>
            </a:extLst>
          </p:cNvPr>
          <p:cNvPicPr>
            <a:picLocks noChangeAspect="1"/>
          </p:cNvPicPr>
          <p:nvPr/>
        </p:nvPicPr>
        <p:blipFill>
          <a:blip r:embed="rId2"/>
          <a:stretch>
            <a:fillRect/>
          </a:stretch>
        </p:blipFill>
        <p:spPr>
          <a:xfrm>
            <a:off x="2209800" y="1020771"/>
            <a:ext cx="7772400" cy="3214193"/>
          </a:xfrm>
          <a:prstGeom prst="rect">
            <a:avLst/>
          </a:prstGeom>
        </p:spPr>
      </p:pic>
      <p:pic>
        <p:nvPicPr>
          <p:cNvPr id="5" name="Picture 4">
            <a:extLst>
              <a:ext uri="{FF2B5EF4-FFF2-40B4-BE49-F238E27FC236}">
                <a16:creationId xmlns:a16="http://schemas.microsoft.com/office/drawing/2014/main" id="{C35A2A62-639B-4D25-0BA1-6AC69F548FF6}"/>
              </a:ext>
            </a:extLst>
          </p:cNvPr>
          <p:cNvPicPr>
            <a:picLocks noChangeAspect="1"/>
          </p:cNvPicPr>
          <p:nvPr/>
        </p:nvPicPr>
        <p:blipFill>
          <a:blip r:embed="rId3"/>
          <a:stretch>
            <a:fillRect/>
          </a:stretch>
        </p:blipFill>
        <p:spPr>
          <a:xfrm>
            <a:off x="2209800" y="4208931"/>
            <a:ext cx="7772400" cy="2627723"/>
          </a:xfrm>
          <a:prstGeom prst="rect">
            <a:avLst/>
          </a:prstGeom>
        </p:spPr>
      </p:pic>
    </p:spTree>
    <p:extLst>
      <p:ext uri="{BB962C8B-B14F-4D97-AF65-F5344CB8AC3E}">
        <p14:creationId xmlns:p14="http://schemas.microsoft.com/office/powerpoint/2010/main" val="11037580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推奨フォントパターン">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dirty="0">
            <a:latin typeface="Meiryo UI" panose="020B0604030504040204" pitchFamily="50" charset="-128"/>
            <a:ea typeface="Meiryo UI"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61668</TotalTime>
  <Words>526</Words>
  <Application>Microsoft Macintosh PowerPoint</Application>
  <PresentationFormat>Widescreen</PresentationFormat>
  <Paragraphs>64</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Meiryo UI</vt:lpstr>
      <vt:lpstr>sohne</vt:lpstr>
      <vt:lpstr>source-serif-pro</vt:lpstr>
      <vt:lpstr>游ゴシック</vt:lpstr>
      <vt:lpstr>YuGothic</vt:lpstr>
      <vt:lpstr>Arial</vt:lpstr>
      <vt:lpstr>Lato</vt:lpstr>
      <vt:lpstr>Roboto Slab</vt:lpstr>
      <vt:lpstr>Office テーマ</vt:lpstr>
      <vt:lpstr>PowerPoint Presentation</vt:lpstr>
      <vt:lpstr>PowerPoint Presentation</vt:lpstr>
      <vt:lpstr>問題設定</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wavetwin44</dc:creator>
  <cp:lastModifiedBy>SUNGGON PARK</cp:lastModifiedBy>
  <cp:revision>141</cp:revision>
  <dcterms:created xsi:type="dcterms:W3CDTF">2022-04-22T04:13:20Z</dcterms:created>
  <dcterms:modified xsi:type="dcterms:W3CDTF">2023-06-23T14:18:02Z</dcterms:modified>
</cp:coreProperties>
</file>